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771660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712800" y="4781880"/>
            <a:ext cx="771660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66680" y="301212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66680" y="478188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712800" y="478188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66680" y="301212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9" name="Kép 78"/>
          <p:cNvPicPr/>
          <p:nvPr/>
        </p:nvPicPr>
        <p:blipFill>
          <a:blip r:embed="rId2"/>
          <a:stretch>
            <a:fillRect/>
          </a:stretch>
        </p:blipFill>
        <p:spPr>
          <a:xfrm>
            <a:off x="5536440" y="4781520"/>
            <a:ext cx="2025360" cy="1616040"/>
          </a:xfrm>
          <a:prstGeom prst="rect">
            <a:avLst/>
          </a:prstGeom>
        </p:spPr>
      </p:pic>
      <p:pic>
        <p:nvPicPr>
          <p:cNvPr id="80" name="Kép 79"/>
          <p:cNvPicPr/>
          <p:nvPr/>
        </p:nvPicPr>
        <p:blipFill>
          <a:blip r:embed="rId2"/>
          <a:stretch>
            <a:fillRect/>
          </a:stretch>
        </p:blipFill>
        <p:spPr>
          <a:xfrm>
            <a:off x="1582560" y="4781520"/>
            <a:ext cx="2025360" cy="1616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712800" y="3012120"/>
            <a:ext cx="7716600" cy="33886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240" cy="33883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66680" y="3012120"/>
            <a:ext cx="3765240" cy="33883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712800" y="1371600"/>
            <a:ext cx="7716600" cy="5028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712800" y="478188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4666680" y="3012120"/>
            <a:ext cx="3765240" cy="33883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712800" y="3012120"/>
            <a:ext cx="7716600" cy="33886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240" cy="33883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66680" y="301212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66680" y="478188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66680" y="301212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712800" y="4781880"/>
            <a:ext cx="771588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771660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712800" y="4781880"/>
            <a:ext cx="771660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66680" y="301212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66680" y="478188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712800" y="478188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66680" y="301212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42" name="Kép 141"/>
          <p:cNvPicPr/>
          <p:nvPr/>
        </p:nvPicPr>
        <p:blipFill>
          <a:blip r:embed="rId2"/>
          <a:stretch>
            <a:fillRect/>
          </a:stretch>
        </p:blipFill>
        <p:spPr>
          <a:xfrm>
            <a:off x="5536440" y="4781520"/>
            <a:ext cx="2025360" cy="1616040"/>
          </a:xfrm>
          <a:prstGeom prst="rect">
            <a:avLst/>
          </a:prstGeom>
        </p:spPr>
      </p:pic>
      <p:pic>
        <p:nvPicPr>
          <p:cNvPr id="143" name="Kép 142"/>
          <p:cNvPicPr/>
          <p:nvPr/>
        </p:nvPicPr>
        <p:blipFill>
          <a:blip r:embed="rId2"/>
          <a:stretch>
            <a:fillRect/>
          </a:stretch>
        </p:blipFill>
        <p:spPr>
          <a:xfrm>
            <a:off x="1582560" y="4781520"/>
            <a:ext cx="2025360" cy="1616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240" cy="33883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66680" y="3012120"/>
            <a:ext cx="3765240" cy="33883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712800" y="1371600"/>
            <a:ext cx="7716600" cy="5028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712800" y="478188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66680" y="3012120"/>
            <a:ext cx="3765240" cy="33883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240" cy="33883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66680" y="301212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66680" y="478188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712800" y="301212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66680" y="3012120"/>
            <a:ext cx="376524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712800" y="4781880"/>
            <a:ext cx="7715880" cy="16160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6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48" name="CustomShape 1"/>
          <p:cNvSpPr/>
          <p:nvPr/>
        </p:nvSpPr>
        <p:spPr>
          <a:xfrm rot="4368600">
            <a:off x="2839680" y="-41400"/>
            <a:ext cx="581400" cy="78984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2" name="CustomShape 2"/>
          <p:cNvSpPr/>
          <p:nvPr/>
        </p:nvSpPr>
        <p:spPr>
          <a:xfrm>
            <a:off x="334440" y="12600"/>
            <a:ext cx="1189080" cy="101160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3" name="CustomShape 3"/>
          <p:cNvSpPr/>
          <p:nvPr/>
        </p:nvSpPr>
        <p:spPr>
          <a:xfrm rot="6387600">
            <a:off x="5839920" y="-548280"/>
            <a:ext cx="1105920" cy="1194480"/>
          </a:xfrm>
          <a:prstGeom prst="arc">
            <a:avLst>
              <a:gd name="adj1" fmla="val 15179737"/>
              <a:gd name="adj2" fmla="val 4448027"/>
            </a:avLst>
          </a:prstGeom>
          <a:solidFill>
            <a:srgbClr val="FFFFFF"/>
          </a:solidFill>
        </p:spPr>
      </p:sp>
      <p:sp>
        <p:nvSpPr>
          <p:cNvPr id="4" name="CustomShape 4"/>
          <p:cNvSpPr/>
          <p:nvPr/>
        </p:nvSpPr>
        <p:spPr>
          <a:xfrm>
            <a:off x="5472720" y="62280"/>
            <a:ext cx="609120" cy="49104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5" name="CustomShape 5"/>
          <p:cNvSpPr/>
          <p:nvPr/>
        </p:nvSpPr>
        <p:spPr>
          <a:xfrm>
            <a:off x="-7560" y="-607320"/>
            <a:ext cx="1384920" cy="1205280"/>
          </a:xfrm>
          <a:prstGeom prst="pie">
            <a:avLst>
              <a:gd name="adj1" fmla="val 0"/>
              <a:gd name="adj2" fmla="val 10800065"/>
            </a:avLst>
          </a:prstGeom>
          <a:solidFill>
            <a:srgbClr val="62BCE9"/>
          </a:solidFill>
        </p:spPr>
      </p:sp>
      <p:sp>
        <p:nvSpPr>
          <p:cNvPr id="6" name="CustomShape 6"/>
          <p:cNvSpPr/>
          <p:nvPr/>
        </p:nvSpPr>
        <p:spPr>
          <a:xfrm>
            <a:off x="1905120" y="-402120"/>
            <a:ext cx="1599840" cy="799920"/>
          </a:xfrm>
          <a:prstGeom prst="pie">
            <a:avLst>
              <a:gd name="adj1" fmla="val 0"/>
              <a:gd name="adj2" fmla="val 10800065"/>
            </a:avLst>
          </a:prstGeom>
          <a:solidFill>
            <a:srgbClr val="62BCE9"/>
          </a:solidFill>
        </p:spPr>
      </p:sp>
      <p:sp>
        <p:nvSpPr>
          <p:cNvPr id="7" name="CustomShape 7"/>
          <p:cNvSpPr/>
          <p:nvPr/>
        </p:nvSpPr>
        <p:spPr>
          <a:xfrm>
            <a:off x="2631240" y="762120"/>
            <a:ext cx="416520" cy="416520"/>
          </a:xfrm>
          <a:prstGeom prst="ellipse">
            <a:avLst/>
          </a:prstGeom>
          <a:solidFill>
            <a:srgbClr val="62BCE9"/>
          </a:solidFill>
        </p:spPr>
      </p:sp>
      <p:sp>
        <p:nvSpPr>
          <p:cNvPr id="8" name="CustomShape 8"/>
          <p:cNvSpPr/>
          <p:nvPr/>
        </p:nvSpPr>
        <p:spPr>
          <a:xfrm rot="2510400">
            <a:off x="170640" y="163440"/>
            <a:ext cx="778320" cy="982080"/>
          </a:xfrm>
          <a:prstGeom prst="ellipse">
            <a:avLst/>
          </a:prstGeom>
          <a:solidFill>
            <a:srgbClr val="62BCE9"/>
          </a:solidFill>
        </p:spPr>
      </p:sp>
      <p:sp>
        <p:nvSpPr>
          <p:cNvPr id="9" name="CustomShape 9"/>
          <p:cNvSpPr/>
          <p:nvPr/>
        </p:nvSpPr>
        <p:spPr>
          <a:xfrm rot="16200000">
            <a:off x="-262800" y="842760"/>
            <a:ext cx="533160" cy="533160"/>
          </a:xfrm>
          <a:prstGeom prst="pie">
            <a:avLst>
              <a:gd name="adj1" fmla="val 0"/>
              <a:gd name="adj2" fmla="val 10777084"/>
            </a:avLst>
          </a:prstGeom>
          <a:solidFill>
            <a:srgbClr val="62BCE9"/>
          </a:solidFill>
        </p:spPr>
      </p:sp>
      <p:sp>
        <p:nvSpPr>
          <p:cNvPr id="10" name="CustomShape 10"/>
          <p:cNvSpPr/>
          <p:nvPr/>
        </p:nvSpPr>
        <p:spPr>
          <a:xfrm>
            <a:off x="1558800" y="491400"/>
            <a:ext cx="228240" cy="19404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11" name="CustomShape 11"/>
          <p:cNvSpPr/>
          <p:nvPr/>
        </p:nvSpPr>
        <p:spPr>
          <a:xfrm>
            <a:off x="990720" y="-604080"/>
            <a:ext cx="1384920" cy="1205280"/>
          </a:xfrm>
          <a:prstGeom prst="pie">
            <a:avLst>
              <a:gd name="adj1" fmla="val 0"/>
              <a:gd name="adj2" fmla="val 10800065"/>
            </a:avLst>
          </a:prstGeom>
          <a:solidFill>
            <a:srgbClr val="62BCE9"/>
          </a:solidFill>
        </p:spPr>
      </p:sp>
      <p:sp>
        <p:nvSpPr>
          <p:cNvPr id="12" name="CustomShape 12"/>
          <p:cNvSpPr/>
          <p:nvPr/>
        </p:nvSpPr>
        <p:spPr>
          <a:xfrm>
            <a:off x="5181480" y="-343080"/>
            <a:ext cx="1599840" cy="685440"/>
          </a:xfrm>
          <a:prstGeom prst="pie">
            <a:avLst>
              <a:gd name="adj1" fmla="val 0"/>
              <a:gd name="adj2" fmla="val 10800065"/>
            </a:avLst>
          </a:prstGeom>
          <a:solidFill>
            <a:srgbClr val="62BCE9"/>
          </a:solidFill>
        </p:spPr>
      </p:sp>
      <p:sp>
        <p:nvSpPr>
          <p:cNvPr id="13" name="CustomShape 13"/>
          <p:cNvSpPr/>
          <p:nvPr/>
        </p:nvSpPr>
        <p:spPr>
          <a:xfrm>
            <a:off x="5728680" y="62280"/>
            <a:ext cx="685440" cy="533160"/>
          </a:xfrm>
          <a:prstGeom prst="ellipse">
            <a:avLst/>
          </a:prstGeom>
          <a:solidFill>
            <a:srgbClr val="62BCE9"/>
          </a:solidFill>
        </p:spPr>
      </p:sp>
      <p:sp>
        <p:nvSpPr>
          <p:cNvPr id="14" name="CustomShape 14"/>
          <p:cNvSpPr/>
          <p:nvPr/>
        </p:nvSpPr>
        <p:spPr>
          <a:xfrm>
            <a:off x="6136200" y="-257760"/>
            <a:ext cx="837720" cy="527040"/>
          </a:xfrm>
          <a:prstGeom prst="pie">
            <a:avLst>
              <a:gd name="adj1" fmla="val 0"/>
              <a:gd name="adj2" fmla="val 10800065"/>
            </a:avLst>
          </a:prstGeom>
          <a:solidFill>
            <a:srgbClr val="62BCE9"/>
          </a:solidFill>
        </p:spPr>
      </p:sp>
      <p:sp>
        <p:nvSpPr>
          <p:cNvPr id="15" name="CustomShape 15"/>
          <p:cNvSpPr/>
          <p:nvPr/>
        </p:nvSpPr>
        <p:spPr>
          <a:xfrm rot="4368600">
            <a:off x="3664440" y="-146160"/>
            <a:ext cx="581400" cy="90900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16" name="CustomShape 16"/>
          <p:cNvSpPr/>
          <p:nvPr/>
        </p:nvSpPr>
        <p:spPr>
          <a:xfrm>
            <a:off x="4384800" y="-146880"/>
            <a:ext cx="299880" cy="299880"/>
          </a:xfrm>
          <a:prstGeom prst="pie">
            <a:avLst>
              <a:gd name="adj1" fmla="val 0"/>
              <a:gd name="adj2" fmla="val 10777084"/>
            </a:avLst>
          </a:prstGeom>
          <a:solidFill>
            <a:srgbClr val="8FD9FB"/>
          </a:solidFill>
        </p:spPr>
      </p:sp>
      <p:sp>
        <p:nvSpPr>
          <p:cNvPr id="17" name="CustomShape 17"/>
          <p:cNvSpPr/>
          <p:nvPr/>
        </p:nvSpPr>
        <p:spPr>
          <a:xfrm>
            <a:off x="4756680" y="-119160"/>
            <a:ext cx="182520" cy="228240"/>
          </a:xfrm>
          <a:prstGeom prst="pie">
            <a:avLst>
              <a:gd name="adj1" fmla="val 0"/>
              <a:gd name="adj2" fmla="val 10777084"/>
            </a:avLst>
          </a:prstGeom>
          <a:solidFill>
            <a:srgbClr val="62BCE9"/>
          </a:solidFill>
        </p:spPr>
      </p:sp>
      <p:sp>
        <p:nvSpPr>
          <p:cNvPr id="18" name="CustomShape 18"/>
          <p:cNvSpPr/>
          <p:nvPr/>
        </p:nvSpPr>
        <p:spPr>
          <a:xfrm>
            <a:off x="5029200" y="-114480"/>
            <a:ext cx="228240" cy="228240"/>
          </a:xfrm>
          <a:prstGeom prst="pie">
            <a:avLst>
              <a:gd name="adj1" fmla="val 0"/>
              <a:gd name="adj2" fmla="val 10777084"/>
            </a:avLst>
          </a:prstGeom>
          <a:solidFill>
            <a:srgbClr val="62BCE9"/>
          </a:solidFill>
        </p:spPr>
      </p:sp>
      <p:sp>
        <p:nvSpPr>
          <p:cNvPr id="19" name="CustomShape 19"/>
          <p:cNvSpPr/>
          <p:nvPr/>
        </p:nvSpPr>
        <p:spPr>
          <a:xfrm>
            <a:off x="2403720" y="0"/>
            <a:ext cx="664560" cy="664560"/>
          </a:xfrm>
          <a:prstGeom prst="ellipse">
            <a:avLst/>
          </a:prstGeom>
          <a:solidFill>
            <a:srgbClr val="62BCE9"/>
          </a:solidFill>
        </p:spPr>
      </p:sp>
      <p:sp>
        <p:nvSpPr>
          <p:cNvPr id="20" name="CustomShape 20"/>
          <p:cNvSpPr/>
          <p:nvPr/>
        </p:nvSpPr>
        <p:spPr>
          <a:xfrm>
            <a:off x="3012120" y="-299160"/>
            <a:ext cx="837720" cy="609120"/>
          </a:xfrm>
          <a:prstGeom prst="pie">
            <a:avLst>
              <a:gd name="adj1" fmla="val 0"/>
              <a:gd name="adj2" fmla="val 10800065"/>
            </a:avLst>
          </a:prstGeom>
          <a:solidFill>
            <a:srgbClr val="62BCE9"/>
          </a:solidFill>
        </p:spPr>
      </p:sp>
      <p:sp>
        <p:nvSpPr>
          <p:cNvPr id="21" name="CustomShape 21"/>
          <p:cNvSpPr/>
          <p:nvPr/>
        </p:nvSpPr>
        <p:spPr>
          <a:xfrm rot="16200000">
            <a:off x="-430920" y="-79200"/>
            <a:ext cx="851760" cy="1135800"/>
          </a:xfrm>
          <a:prstGeom prst="pie">
            <a:avLst>
              <a:gd name="adj1" fmla="val 0"/>
              <a:gd name="adj2" fmla="val 10800065"/>
            </a:avLst>
          </a:prstGeom>
          <a:solidFill>
            <a:srgbClr val="62BCE9"/>
          </a:solidFill>
        </p:spPr>
      </p:sp>
      <p:sp>
        <p:nvSpPr>
          <p:cNvPr id="22" name="CustomShape 22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pic>
        <p:nvPicPr>
          <p:cNvPr id="23" name="Picture 7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24" name="CustomShape 23"/>
          <p:cNvSpPr/>
          <p:nvPr/>
        </p:nvSpPr>
        <p:spPr>
          <a:xfrm rot="15669000">
            <a:off x="3703320" y="-842040"/>
            <a:ext cx="2063880" cy="9263880"/>
          </a:xfrm>
          <a:prstGeom prst="rect">
            <a:avLst/>
          </a:prstGeom>
          <a:solidFill>
            <a:srgbClr val="073779"/>
          </a:solidFill>
          <a:ln w="25560">
            <a:solidFill>
              <a:srgbClr val="8FD9FB"/>
            </a:solidFill>
            <a:round/>
          </a:ln>
        </p:spPr>
      </p:sp>
      <p:sp>
        <p:nvSpPr>
          <p:cNvPr id="25" name="CustomShape 24"/>
          <p:cNvSpPr/>
          <p:nvPr/>
        </p:nvSpPr>
        <p:spPr>
          <a:xfrm rot="15660000">
            <a:off x="5179320" y="1579320"/>
            <a:ext cx="1040400" cy="7134480"/>
          </a:xfrm>
          <a:prstGeom prst="rect">
            <a:avLst/>
          </a:prstGeom>
          <a:solidFill>
            <a:srgbClr val="1782BF"/>
          </a:solidFill>
          <a:ln w="31680">
            <a:solidFill>
              <a:srgbClr val="62BCE9"/>
            </a:solidFill>
            <a:round/>
          </a:ln>
        </p:spPr>
      </p:sp>
      <p:sp>
        <p:nvSpPr>
          <p:cNvPr id="26" name="CustomShape 25"/>
          <p:cNvSpPr/>
          <p:nvPr/>
        </p:nvSpPr>
        <p:spPr>
          <a:xfrm rot="15660000">
            <a:off x="6127920" y="-68400"/>
            <a:ext cx="932040" cy="5296320"/>
          </a:xfrm>
          <a:prstGeom prst="rect">
            <a:avLst/>
          </a:prstGeom>
          <a:solidFill>
            <a:srgbClr val="1782BF"/>
          </a:solidFill>
        </p:spPr>
      </p:sp>
      <p:sp>
        <p:nvSpPr>
          <p:cNvPr id="27" name="CustomShape 26"/>
          <p:cNvSpPr/>
          <p:nvPr/>
        </p:nvSpPr>
        <p:spPr>
          <a:xfrm rot="15660000">
            <a:off x="5623920" y="-610920"/>
            <a:ext cx="962640" cy="6319800"/>
          </a:xfrm>
          <a:prstGeom prst="rect">
            <a:avLst/>
          </a:prstGeom>
          <a:solidFill>
            <a:srgbClr val="073779"/>
          </a:solidFill>
          <a:ln w="25560">
            <a:solidFill>
              <a:srgbClr val="8FD9FB"/>
            </a:solidFill>
            <a:round/>
          </a:ln>
        </p:spPr>
      </p:sp>
      <p:sp>
        <p:nvSpPr>
          <p:cNvPr id="28" name="CustomShape 27"/>
          <p:cNvSpPr/>
          <p:nvPr/>
        </p:nvSpPr>
        <p:spPr>
          <a:xfrm rot="15660000">
            <a:off x="6395040" y="-277920"/>
            <a:ext cx="551880" cy="5104440"/>
          </a:xfrm>
          <a:prstGeom prst="rect">
            <a:avLst/>
          </a:prstGeom>
          <a:solidFill>
            <a:srgbClr val="073779"/>
          </a:solidFill>
          <a:ln w="57240">
            <a:solidFill>
              <a:srgbClr val="8FD9FB"/>
            </a:solidFill>
            <a:round/>
          </a:ln>
        </p:spPr>
      </p:sp>
      <p:sp>
        <p:nvSpPr>
          <p:cNvPr id="29" name="CustomShape 28"/>
          <p:cNvSpPr/>
          <p:nvPr/>
        </p:nvSpPr>
        <p:spPr>
          <a:xfrm rot="15660000">
            <a:off x="7468560" y="1179000"/>
            <a:ext cx="536040" cy="2935800"/>
          </a:xfrm>
          <a:prstGeom prst="rect">
            <a:avLst/>
          </a:prstGeom>
          <a:solidFill>
            <a:srgbClr val="073779"/>
          </a:solidFill>
          <a:ln w="57240">
            <a:solidFill>
              <a:srgbClr val="8FD9FB"/>
            </a:solidFill>
            <a:round/>
          </a:ln>
        </p:spPr>
      </p:sp>
      <p:sp>
        <p:nvSpPr>
          <p:cNvPr id="30" name="CustomShape 29"/>
          <p:cNvSpPr/>
          <p:nvPr/>
        </p:nvSpPr>
        <p:spPr>
          <a:xfrm rot="15660000">
            <a:off x="5750640" y="-641160"/>
            <a:ext cx="985320" cy="6047640"/>
          </a:xfrm>
          <a:prstGeom prst="rect">
            <a:avLst/>
          </a:prstGeom>
          <a:solidFill>
            <a:srgbClr val="C0E4F6"/>
          </a:solidFill>
        </p:spPr>
      </p:sp>
      <p:sp>
        <p:nvSpPr>
          <p:cNvPr id="31" name="CustomShape 30"/>
          <p:cNvSpPr/>
          <p:nvPr/>
        </p:nvSpPr>
        <p:spPr>
          <a:xfrm>
            <a:off x="2382840" y="1122120"/>
            <a:ext cx="609120" cy="609120"/>
          </a:xfrm>
          <a:prstGeom prst="ellipse">
            <a:avLst/>
          </a:prstGeom>
          <a:solidFill>
            <a:srgbClr val="62BCE9"/>
          </a:solidFill>
        </p:spPr>
      </p:sp>
      <p:sp>
        <p:nvSpPr>
          <p:cNvPr id="32" name="CustomShape 31"/>
          <p:cNvSpPr/>
          <p:nvPr/>
        </p:nvSpPr>
        <p:spPr>
          <a:xfrm>
            <a:off x="2856960" y="76320"/>
            <a:ext cx="1023480" cy="83772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33" name="CustomShape 32"/>
          <p:cNvSpPr/>
          <p:nvPr/>
        </p:nvSpPr>
        <p:spPr>
          <a:xfrm>
            <a:off x="1947960" y="46440"/>
            <a:ext cx="1023480" cy="86760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34" name="CustomShape 33"/>
          <p:cNvSpPr/>
          <p:nvPr/>
        </p:nvSpPr>
        <p:spPr>
          <a:xfrm>
            <a:off x="1219320" y="-765000"/>
            <a:ext cx="3504960" cy="1520640"/>
          </a:xfrm>
          <a:prstGeom prst="pie">
            <a:avLst>
              <a:gd name="adj1" fmla="val 22874"/>
              <a:gd name="adj2" fmla="val 10801881"/>
            </a:avLst>
          </a:prstGeom>
          <a:solidFill>
            <a:srgbClr val="62BCE9"/>
          </a:solidFill>
        </p:spPr>
      </p:sp>
      <p:sp>
        <p:nvSpPr>
          <p:cNvPr id="35" name="CustomShape 34"/>
          <p:cNvSpPr/>
          <p:nvPr/>
        </p:nvSpPr>
        <p:spPr>
          <a:xfrm>
            <a:off x="2345040" y="141120"/>
            <a:ext cx="1023480" cy="952560"/>
          </a:xfrm>
          <a:prstGeom prst="ellipse">
            <a:avLst/>
          </a:prstGeom>
          <a:solidFill>
            <a:srgbClr val="62BCE9"/>
          </a:solidFill>
        </p:spPr>
      </p:sp>
      <p:sp>
        <p:nvSpPr>
          <p:cNvPr id="36" name="CustomShape 35"/>
          <p:cNvSpPr/>
          <p:nvPr/>
        </p:nvSpPr>
        <p:spPr>
          <a:xfrm rot="12469800">
            <a:off x="1178640" y="-177840"/>
            <a:ext cx="1132920" cy="831240"/>
          </a:xfrm>
          <a:prstGeom prst="arc">
            <a:avLst>
              <a:gd name="adj1" fmla="val 11101214"/>
              <a:gd name="adj2" fmla="val 21230192"/>
            </a:avLst>
          </a:prstGeom>
          <a:solidFill>
            <a:srgbClr val="62BCE9"/>
          </a:solidFill>
        </p:spPr>
      </p:sp>
      <p:sp>
        <p:nvSpPr>
          <p:cNvPr id="37" name="CustomShape 36"/>
          <p:cNvSpPr/>
          <p:nvPr/>
        </p:nvSpPr>
        <p:spPr>
          <a:xfrm rot="60000">
            <a:off x="787680" y="-198000"/>
            <a:ext cx="380520" cy="380520"/>
          </a:xfrm>
          <a:prstGeom prst="pie">
            <a:avLst>
              <a:gd name="adj1" fmla="val 21598475"/>
              <a:gd name="adj2" fmla="val 10634284"/>
            </a:avLst>
          </a:prstGeom>
          <a:solidFill>
            <a:srgbClr val="62BCE9"/>
          </a:solidFill>
        </p:spPr>
      </p:sp>
      <p:sp>
        <p:nvSpPr>
          <p:cNvPr id="38" name="CustomShape 37"/>
          <p:cNvSpPr/>
          <p:nvPr/>
        </p:nvSpPr>
        <p:spPr>
          <a:xfrm rot="6387600">
            <a:off x="4862160" y="-839520"/>
            <a:ext cx="1452600" cy="1671120"/>
          </a:xfrm>
          <a:prstGeom prst="arc">
            <a:avLst>
              <a:gd name="adj1" fmla="val 15214126"/>
              <a:gd name="adj2" fmla="val 4414917"/>
            </a:avLst>
          </a:prstGeom>
          <a:solidFill>
            <a:srgbClr val="FFFFFF"/>
          </a:solidFill>
        </p:spPr>
      </p:sp>
      <p:sp>
        <p:nvSpPr>
          <p:cNvPr id="39" name="CustomShape 38"/>
          <p:cNvSpPr/>
          <p:nvPr/>
        </p:nvSpPr>
        <p:spPr>
          <a:xfrm>
            <a:off x="5362560" y="461160"/>
            <a:ext cx="756000" cy="64332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40" name="CustomShape 39"/>
          <p:cNvSpPr/>
          <p:nvPr/>
        </p:nvSpPr>
        <p:spPr>
          <a:xfrm>
            <a:off x="4800600" y="152280"/>
            <a:ext cx="756000" cy="64332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41" name="CustomShape 40"/>
          <p:cNvSpPr/>
          <p:nvPr/>
        </p:nvSpPr>
        <p:spPr>
          <a:xfrm rot="6387600">
            <a:off x="3396600" y="-1040760"/>
            <a:ext cx="1905480" cy="2046960"/>
          </a:xfrm>
          <a:prstGeom prst="arc">
            <a:avLst>
              <a:gd name="adj1" fmla="val 15243146"/>
              <a:gd name="adj2" fmla="val 4369025"/>
            </a:avLst>
          </a:prstGeom>
          <a:solidFill>
            <a:srgbClr val="62BCE9"/>
          </a:solidFill>
        </p:spPr>
      </p:sp>
      <p:sp>
        <p:nvSpPr>
          <p:cNvPr id="42" name="CustomShape 41"/>
          <p:cNvSpPr/>
          <p:nvPr/>
        </p:nvSpPr>
        <p:spPr>
          <a:xfrm>
            <a:off x="6114960" y="590400"/>
            <a:ext cx="151920" cy="15192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43" name="CustomShape 42"/>
          <p:cNvSpPr/>
          <p:nvPr/>
        </p:nvSpPr>
        <p:spPr>
          <a:xfrm>
            <a:off x="6191280" y="485640"/>
            <a:ext cx="104400" cy="10440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44" name="CustomShape 4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45" name="PlaceHolder 44"/>
          <p:cNvSpPr>
            <a:spLocks noGrp="1"/>
          </p:cNvSpPr>
          <p:nvPr>
            <p:ph type="title"/>
          </p:nvPr>
        </p:nvSpPr>
        <p:spPr>
          <a:xfrm rot="21042600">
            <a:off x="1022400" y="2961720"/>
            <a:ext cx="7551360" cy="16120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Címszöveg formátumának szerkesztéseClick to edit Master title style</a:t>
            </a:r>
            <a:endParaRPr/>
          </a:p>
        </p:txBody>
      </p:sp>
      <p:sp>
        <p:nvSpPr>
          <p:cNvPr id="46" name="PlaceHolder 4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n-US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Hetedik vázlatszint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6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</p:spPr>
      </p:pic>
      <p:sp>
        <p:nvSpPr>
          <p:cNvPr id="82" name="CustomShape 1"/>
          <p:cNvSpPr/>
          <p:nvPr/>
        </p:nvSpPr>
        <p:spPr>
          <a:xfrm rot="4368600">
            <a:off x="2839680" y="-41400"/>
            <a:ext cx="581400" cy="78984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83" name="CustomShape 2"/>
          <p:cNvSpPr/>
          <p:nvPr/>
        </p:nvSpPr>
        <p:spPr>
          <a:xfrm>
            <a:off x="334440" y="12600"/>
            <a:ext cx="1189080" cy="101160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84" name="CustomShape 3"/>
          <p:cNvSpPr/>
          <p:nvPr/>
        </p:nvSpPr>
        <p:spPr>
          <a:xfrm rot="6387600">
            <a:off x="5839920" y="-548280"/>
            <a:ext cx="1105920" cy="1194480"/>
          </a:xfrm>
          <a:prstGeom prst="arc">
            <a:avLst>
              <a:gd name="adj1" fmla="val 15179737"/>
              <a:gd name="adj2" fmla="val 4448027"/>
            </a:avLst>
          </a:prstGeom>
          <a:solidFill>
            <a:srgbClr val="FFFFFF"/>
          </a:solidFill>
        </p:spPr>
      </p:sp>
      <p:sp>
        <p:nvSpPr>
          <p:cNvPr id="85" name="CustomShape 4"/>
          <p:cNvSpPr/>
          <p:nvPr/>
        </p:nvSpPr>
        <p:spPr>
          <a:xfrm>
            <a:off x="5472720" y="62280"/>
            <a:ext cx="609120" cy="49104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86" name="CustomShape 5"/>
          <p:cNvSpPr/>
          <p:nvPr/>
        </p:nvSpPr>
        <p:spPr>
          <a:xfrm>
            <a:off x="-7560" y="-607320"/>
            <a:ext cx="1384920" cy="1205280"/>
          </a:xfrm>
          <a:prstGeom prst="pie">
            <a:avLst>
              <a:gd name="adj1" fmla="val 0"/>
              <a:gd name="adj2" fmla="val 10800065"/>
            </a:avLst>
          </a:prstGeom>
          <a:solidFill>
            <a:srgbClr val="62BCE9"/>
          </a:solidFill>
        </p:spPr>
      </p:sp>
      <p:sp>
        <p:nvSpPr>
          <p:cNvPr id="87" name="CustomShape 6"/>
          <p:cNvSpPr/>
          <p:nvPr/>
        </p:nvSpPr>
        <p:spPr>
          <a:xfrm>
            <a:off x="1905120" y="-402120"/>
            <a:ext cx="1599840" cy="799920"/>
          </a:xfrm>
          <a:prstGeom prst="pie">
            <a:avLst>
              <a:gd name="adj1" fmla="val 0"/>
              <a:gd name="adj2" fmla="val 10800065"/>
            </a:avLst>
          </a:prstGeom>
          <a:solidFill>
            <a:srgbClr val="62BCE9"/>
          </a:solidFill>
        </p:spPr>
      </p:sp>
      <p:sp>
        <p:nvSpPr>
          <p:cNvPr id="88" name="CustomShape 7"/>
          <p:cNvSpPr/>
          <p:nvPr/>
        </p:nvSpPr>
        <p:spPr>
          <a:xfrm>
            <a:off x="2631240" y="762120"/>
            <a:ext cx="416520" cy="416520"/>
          </a:xfrm>
          <a:prstGeom prst="ellipse">
            <a:avLst/>
          </a:prstGeom>
          <a:solidFill>
            <a:srgbClr val="62BCE9"/>
          </a:solidFill>
        </p:spPr>
      </p:sp>
      <p:sp>
        <p:nvSpPr>
          <p:cNvPr id="89" name="CustomShape 8"/>
          <p:cNvSpPr/>
          <p:nvPr/>
        </p:nvSpPr>
        <p:spPr>
          <a:xfrm rot="2510400">
            <a:off x="170640" y="163440"/>
            <a:ext cx="778320" cy="982080"/>
          </a:xfrm>
          <a:prstGeom prst="ellipse">
            <a:avLst/>
          </a:prstGeom>
          <a:solidFill>
            <a:srgbClr val="62BCE9"/>
          </a:solidFill>
        </p:spPr>
      </p:sp>
      <p:sp>
        <p:nvSpPr>
          <p:cNvPr id="90" name="CustomShape 9"/>
          <p:cNvSpPr/>
          <p:nvPr/>
        </p:nvSpPr>
        <p:spPr>
          <a:xfrm rot="16200000">
            <a:off x="-262800" y="842760"/>
            <a:ext cx="533160" cy="533160"/>
          </a:xfrm>
          <a:prstGeom prst="pie">
            <a:avLst>
              <a:gd name="adj1" fmla="val 0"/>
              <a:gd name="adj2" fmla="val 10777084"/>
            </a:avLst>
          </a:prstGeom>
          <a:solidFill>
            <a:srgbClr val="62BCE9"/>
          </a:solidFill>
        </p:spPr>
      </p:sp>
      <p:sp>
        <p:nvSpPr>
          <p:cNvPr id="91" name="CustomShape 10"/>
          <p:cNvSpPr/>
          <p:nvPr/>
        </p:nvSpPr>
        <p:spPr>
          <a:xfrm>
            <a:off x="1558800" y="491400"/>
            <a:ext cx="228240" cy="19404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92" name="CustomShape 11"/>
          <p:cNvSpPr/>
          <p:nvPr/>
        </p:nvSpPr>
        <p:spPr>
          <a:xfrm>
            <a:off x="990720" y="-604080"/>
            <a:ext cx="1384920" cy="1205280"/>
          </a:xfrm>
          <a:prstGeom prst="pie">
            <a:avLst>
              <a:gd name="adj1" fmla="val 0"/>
              <a:gd name="adj2" fmla="val 10800065"/>
            </a:avLst>
          </a:prstGeom>
          <a:solidFill>
            <a:srgbClr val="62BCE9"/>
          </a:solidFill>
        </p:spPr>
      </p:sp>
      <p:sp>
        <p:nvSpPr>
          <p:cNvPr id="93" name="CustomShape 12"/>
          <p:cNvSpPr/>
          <p:nvPr/>
        </p:nvSpPr>
        <p:spPr>
          <a:xfrm>
            <a:off x="5181480" y="-343080"/>
            <a:ext cx="1599840" cy="685440"/>
          </a:xfrm>
          <a:prstGeom prst="pie">
            <a:avLst>
              <a:gd name="adj1" fmla="val 0"/>
              <a:gd name="adj2" fmla="val 10800065"/>
            </a:avLst>
          </a:prstGeom>
          <a:solidFill>
            <a:srgbClr val="62BCE9"/>
          </a:solidFill>
        </p:spPr>
      </p:sp>
      <p:sp>
        <p:nvSpPr>
          <p:cNvPr id="94" name="CustomShape 13"/>
          <p:cNvSpPr/>
          <p:nvPr/>
        </p:nvSpPr>
        <p:spPr>
          <a:xfrm>
            <a:off x="5728680" y="62280"/>
            <a:ext cx="685440" cy="533160"/>
          </a:xfrm>
          <a:prstGeom prst="ellipse">
            <a:avLst/>
          </a:prstGeom>
          <a:solidFill>
            <a:srgbClr val="62BCE9"/>
          </a:solidFill>
        </p:spPr>
      </p:sp>
      <p:sp>
        <p:nvSpPr>
          <p:cNvPr id="95" name="CustomShape 14"/>
          <p:cNvSpPr/>
          <p:nvPr/>
        </p:nvSpPr>
        <p:spPr>
          <a:xfrm>
            <a:off x="6136200" y="-257760"/>
            <a:ext cx="837720" cy="527040"/>
          </a:xfrm>
          <a:prstGeom prst="pie">
            <a:avLst>
              <a:gd name="adj1" fmla="val 0"/>
              <a:gd name="adj2" fmla="val 10800065"/>
            </a:avLst>
          </a:prstGeom>
          <a:solidFill>
            <a:srgbClr val="62BCE9"/>
          </a:solidFill>
        </p:spPr>
      </p:sp>
      <p:sp>
        <p:nvSpPr>
          <p:cNvPr id="96" name="CustomShape 15"/>
          <p:cNvSpPr/>
          <p:nvPr/>
        </p:nvSpPr>
        <p:spPr>
          <a:xfrm rot="4368600">
            <a:off x="3664440" y="-146160"/>
            <a:ext cx="581400" cy="909000"/>
          </a:xfrm>
          <a:prstGeom prst="ellipse">
            <a:avLst/>
          </a:prstGeom>
          <a:solidFill>
            <a:srgbClr val="FFFFFF"/>
          </a:solidFill>
        </p:spPr>
      </p:sp>
      <p:sp>
        <p:nvSpPr>
          <p:cNvPr id="97" name="CustomShape 16"/>
          <p:cNvSpPr/>
          <p:nvPr/>
        </p:nvSpPr>
        <p:spPr>
          <a:xfrm>
            <a:off x="4384800" y="-146880"/>
            <a:ext cx="299880" cy="299880"/>
          </a:xfrm>
          <a:prstGeom prst="pie">
            <a:avLst>
              <a:gd name="adj1" fmla="val 0"/>
              <a:gd name="adj2" fmla="val 10777084"/>
            </a:avLst>
          </a:prstGeom>
          <a:solidFill>
            <a:srgbClr val="8FD9FB"/>
          </a:solidFill>
        </p:spPr>
      </p:sp>
      <p:sp>
        <p:nvSpPr>
          <p:cNvPr id="98" name="CustomShape 17"/>
          <p:cNvSpPr/>
          <p:nvPr/>
        </p:nvSpPr>
        <p:spPr>
          <a:xfrm>
            <a:off x="4756680" y="-119160"/>
            <a:ext cx="182520" cy="228240"/>
          </a:xfrm>
          <a:prstGeom prst="pie">
            <a:avLst>
              <a:gd name="adj1" fmla="val 0"/>
              <a:gd name="adj2" fmla="val 10777084"/>
            </a:avLst>
          </a:prstGeom>
          <a:solidFill>
            <a:srgbClr val="62BCE9"/>
          </a:solidFill>
        </p:spPr>
      </p:sp>
      <p:sp>
        <p:nvSpPr>
          <p:cNvPr id="99" name="CustomShape 18"/>
          <p:cNvSpPr/>
          <p:nvPr/>
        </p:nvSpPr>
        <p:spPr>
          <a:xfrm>
            <a:off x="5029200" y="-114480"/>
            <a:ext cx="228240" cy="228240"/>
          </a:xfrm>
          <a:prstGeom prst="pie">
            <a:avLst>
              <a:gd name="adj1" fmla="val 0"/>
              <a:gd name="adj2" fmla="val 10777084"/>
            </a:avLst>
          </a:prstGeom>
          <a:solidFill>
            <a:srgbClr val="62BCE9"/>
          </a:solidFill>
        </p:spPr>
      </p:sp>
      <p:sp>
        <p:nvSpPr>
          <p:cNvPr id="100" name="CustomShape 19"/>
          <p:cNvSpPr/>
          <p:nvPr/>
        </p:nvSpPr>
        <p:spPr>
          <a:xfrm>
            <a:off x="2403720" y="0"/>
            <a:ext cx="664560" cy="664560"/>
          </a:xfrm>
          <a:prstGeom prst="ellipse">
            <a:avLst/>
          </a:prstGeom>
          <a:solidFill>
            <a:srgbClr val="62BCE9"/>
          </a:solidFill>
        </p:spPr>
      </p:sp>
      <p:sp>
        <p:nvSpPr>
          <p:cNvPr id="101" name="CustomShape 20"/>
          <p:cNvSpPr/>
          <p:nvPr/>
        </p:nvSpPr>
        <p:spPr>
          <a:xfrm>
            <a:off x="3012120" y="-299160"/>
            <a:ext cx="837720" cy="609120"/>
          </a:xfrm>
          <a:prstGeom prst="pie">
            <a:avLst>
              <a:gd name="adj1" fmla="val 0"/>
              <a:gd name="adj2" fmla="val 10800065"/>
            </a:avLst>
          </a:prstGeom>
          <a:solidFill>
            <a:srgbClr val="62BCE9"/>
          </a:solidFill>
        </p:spPr>
      </p:sp>
      <p:sp>
        <p:nvSpPr>
          <p:cNvPr id="102" name="CustomShape 21"/>
          <p:cNvSpPr/>
          <p:nvPr/>
        </p:nvSpPr>
        <p:spPr>
          <a:xfrm rot="16200000">
            <a:off x="-430920" y="-79200"/>
            <a:ext cx="851760" cy="1135800"/>
          </a:xfrm>
          <a:prstGeom prst="pie">
            <a:avLst>
              <a:gd name="adj1" fmla="val 0"/>
              <a:gd name="adj2" fmla="val 10800065"/>
            </a:avLst>
          </a:prstGeom>
          <a:solidFill>
            <a:srgbClr val="62BCE9"/>
          </a:solidFill>
        </p:spPr>
      </p:sp>
      <p:sp>
        <p:nvSpPr>
          <p:cNvPr id="103" name="CustomShape 22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</a:ln>
        </p:spPr>
      </p:sp>
      <p:sp>
        <p:nvSpPr>
          <p:cNvPr id="104" name="CustomShape 23"/>
          <p:cNvSpPr/>
          <p:nvPr/>
        </p:nvSpPr>
        <p:spPr>
          <a:xfrm rot="16200000">
            <a:off x="3974400" y="-2346840"/>
            <a:ext cx="1450080" cy="88880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/>
          </a:solidFill>
          <a:ln w="25560">
            <a:solidFill>
              <a:srgbClr val="8FD9FB"/>
            </a:solidFill>
            <a:round/>
          </a:ln>
        </p:spPr>
      </p:sp>
      <p:sp>
        <p:nvSpPr>
          <p:cNvPr id="105" name="PlaceHolder 24"/>
          <p:cNvSpPr>
            <a:spLocks noGrp="1"/>
          </p:cNvSpPr>
          <p:nvPr>
            <p:ph type="title"/>
          </p:nvPr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Címszöveg formátumának szerkesztéseClick to edit Master title style</a:t>
            </a:r>
            <a:endParaRPr/>
          </a:p>
        </p:txBody>
      </p:sp>
      <p:sp>
        <p:nvSpPr>
          <p:cNvPr id="106" name="PlaceHolder 25"/>
          <p:cNvSpPr>
            <a:spLocks noGrp="1"/>
          </p:cNvSpPr>
          <p:nvPr>
            <p:ph type="body"/>
          </p:nvPr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Arial Rounded MT Bold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400">
                <a:solidFill>
                  <a:srgbClr val="FFFFFF"/>
                </a:solidFill>
                <a:latin typeface="Arial Rounded MT Bold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Arial Rounded MT Bold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400">
                <a:solidFill>
                  <a:srgbClr val="FFFFFF"/>
                </a:solidFill>
                <a:latin typeface="Arial Rounded MT Bold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Arial Rounded MT Bold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Arial Rounded MT Bold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Blip>
                <a:blip r:embed="rId15"/>
              </a:buBlip>
            </a:pPr>
            <a:r>
              <a:rPr lang="en-US" sz="2400">
                <a:solidFill>
                  <a:srgbClr val="FFFFFF"/>
                </a:solidFill>
                <a:latin typeface="Arial Rounded MT Bold"/>
              </a:rPr>
              <a:t>Hetedik vázlatszintClick to edit Master text styles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 sz="2200">
                <a:solidFill>
                  <a:srgbClr val="FFFFFF"/>
                </a:solidFill>
                <a:latin typeface="Arial Rounded MT Bold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 sz="2000">
                <a:solidFill>
                  <a:srgbClr val="FFFFFF"/>
                </a:solidFill>
                <a:latin typeface="Arial Rounded MT Bold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en-US">
                <a:solidFill>
                  <a:srgbClr val="FFFFFF"/>
                </a:solidFill>
                <a:latin typeface="Arial Rounded MT Bold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en-US">
                <a:solidFill>
                  <a:srgbClr val="FFFFFF"/>
                </a:solidFill>
                <a:latin typeface="Arial Rounded MT Bold"/>
              </a:rPr>
              <a:t>Fifth level</a:t>
            </a:r>
            <a:endParaRPr/>
          </a:p>
        </p:txBody>
      </p:sp>
      <p:sp>
        <p:nvSpPr>
          <p:cNvPr id="107" name="PlaceHolder 26"/>
          <p:cNvSpPr>
            <a:spLocks noGrp="1"/>
          </p:cNvSpPr>
          <p:nvPr>
            <p:ph type="dt"/>
          </p:nvPr>
        </p:nvSpPr>
        <p:spPr>
          <a:xfrm>
            <a:off x="77040" y="300600"/>
            <a:ext cx="2742840" cy="182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423"/>
              </a:lnSpc>
            </a:pPr>
            <a:r>
              <a:rPr lang="hu-HU" sz="1000">
                <a:solidFill>
                  <a:srgbClr val="FFFFFF"/>
                </a:solidFill>
                <a:latin typeface="Arial Rounded MT Bold"/>
              </a:rPr>
              <a:t>2014. 4. 1.</a:t>
            </a:r>
            <a:endParaRPr/>
          </a:p>
        </p:txBody>
      </p:sp>
      <p:sp>
        <p:nvSpPr>
          <p:cNvPr id="108" name="PlaceHolder 27"/>
          <p:cNvSpPr>
            <a:spLocks noGrp="1"/>
          </p:cNvSpPr>
          <p:nvPr>
            <p:ph type="ftr"/>
          </p:nvPr>
        </p:nvSpPr>
        <p:spPr>
          <a:xfrm>
            <a:off x="76320" y="116640"/>
            <a:ext cx="2742840" cy="18252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109" name="PlaceHolder 28"/>
          <p:cNvSpPr>
            <a:spLocks noGrp="1"/>
          </p:cNvSpPr>
          <p:nvPr>
            <p:ph type="sldNum"/>
          </p:nvPr>
        </p:nvSpPr>
        <p:spPr>
          <a:xfrm>
            <a:off x="76320" y="605520"/>
            <a:ext cx="1385640" cy="2322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6A7E53FE-9114-4274-9849-304C957B33C6}" type="slidenum">
              <a:rPr lang="hu-HU" sz="1200">
                <a:solidFill>
                  <a:srgbClr val="FFFFFF"/>
                </a:solidFill>
                <a:latin typeface="Arial Rounded MT Bold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 rot="21042600">
            <a:off x="1022400" y="2961720"/>
            <a:ext cx="7551360" cy="16120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Viharjelzés hazánk tavain</a:t>
            </a:r>
            <a:endParaRPr/>
          </a:p>
        </p:txBody>
      </p:sp>
      <p:sp>
        <p:nvSpPr>
          <p:cNvPr id="145" name="TextShape 2"/>
          <p:cNvSpPr txBox="1"/>
          <p:nvPr/>
        </p:nvSpPr>
        <p:spPr>
          <a:xfrm rot="21060000">
            <a:off x="2257560" y="4708440"/>
            <a:ext cx="6939360" cy="914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4800">
                <a:solidFill>
                  <a:srgbClr val="FFFFFF"/>
                </a:solidFill>
                <a:latin typeface="Arial Rounded MT Bold"/>
              </a:rPr>
              <a:t>Biztonságban tavainkon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Viharjelzési fokozatok I.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err="1" smtClean="0">
                <a:latin typeface="Arial Rounded MT Bold"/>
              </a:rPr>
              <a:t>Erősödik</a:t>
            </a:r>
            <a:r>
              <a:rPr lang="en-US" sz="2400" dirty="0" smtClean="0">
                <a:latin typeface="Arial Rounded MT Bold"/>
              </a:rPr>
              <a:t> a </a:t>
            </a:r>
            <a:r>
              <a:rPr lang="en-US" sz="2400" dirty="0" err="1" smtClean="0">
                <a:latin typeface="Arial Rounded MT Bold"/>
              </a:rPr>
              <a:t>szél</a:t>
            </a:r>
            <a:r>
              <a:rPr lang="en-US" sz="2400" dirty="0" smtClean="0">
                <a:latin typeface="Arial Rounded MT Bold"/>
              </a:rPr>
              <a:t>- </a:t>
            </a:r>
            <a:r>
              <a:rPr lang="en-US" sz="2400" dirty="0" err="1" smtClean="0">
                <a:latin typeface="Arial Rounded MT Bold"/>
              </a:rPr>
              <a:t>csónakkal</a:t>
            </a:r>
            <a:r>
              <a:rPr lang="en-US" sz="2400" dirty="0" smtClean="0">
                <a:latin typeface="Arial Rounded MT Bold"/>
              </a:rPr>
              <a:t>, </a:t>
            </a:r>
            <a:r>
              <a:rPr lang="en-US" sz="2400" dirty="0" err="1" smtClean="0">
                <a:latin typeface="Arial Rounded MT Bold"/>
              </a:rPr>
              <a:t>vitorlással</a:t>
            </a:r>
            <a:r>
              <a:rPr lang="en-US" sz="2400" dirty="0" smtClean="0">
                <a:latin typeface="Arial Rounded MT Bold"/>
              </a:rPr>
              <a:t>, </a:t>
            </a:r>
            <a:r>
              <a:rPr lang="en-US" sz="2400" dirty="0" err="1" smtClean="0">
                <a:latin typeface="Arial Rounded MT Bold"/>
              </a:rPr>
              <a:t>szörffel</a:t>
            </a:r>
            <a:r>
              <a:rPr lang="en-US" sz="2400" dirty="0" smtClean="0">
                <a:latin typeface="Arial Rounded MT Bold"/>
              </a:rPr>
              <a:t> </a:t>
            </a:r>
            <a:r>
              <a:rPr lang="en-US" sz="2400" dirty="0" err="1" smtClean="0">
                <a:latin typeface="Arial Rounded MT Bold"/>
              </a:rPr>
              <a:t>nem</a:t>
            </a:r>
            <a:r>
              <a:rPr lang="en-US" sz="2400" dirty="0" smtClean="0">
                <a:latin typeface="Arial Rounded MT Bold"/>
              </a:rPr>
              <a:t> </a:t>
            </a:r>
            <a:r>
              <a:rPr lang="en-US" sz="2400" dirty="0" err="1" smtClean="0">
                <a:latin typeface="Arial Rounded MT Bold"/>
              </a:rPr>
              <a:t>célszerű</a:t>
            </a:r>
            <a:r>
              <a:rPr lang="en-US" sz="2400" dirty="0" smtClean="0">
                <a:latin typeface="Arial Rounded MT Bold"/>
              </a:rPr>
              <a:t> a </a:t>
            </a:r>
            <a:r>
              <a:rPr lang="en-US" sz="2400" dirty="0" err="1" smtClean="0">
                <a:latin typeface="Arial Rounded MT Bold"/>
              </a:rPr>
              <a:t>partot</a:t>
            </a:r>
            <a:r>
              <a:rPr lang="en-US" sz="2400" dirty="0" smtClean="0">
                <a:latin typeface="Arial Rounded MT Bold"/>
              </a:rPr>
              <a:t> </a:t>
            </a:r>
            <a:r>
              <a:rPr lang="en-US" sz="2400" dirty="0" err="1" smtClean="0">
                <a:latin typeface="Arial Rounded MT Bold"/>
              </a:rPr>
              <a:t>elhagyni</a:t>
            </a:r>
            <a:endParaRPr dirty="0" smtClean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smtClean="0">
                <a:latin typeface="Arial Rounded MT Bold"/>
              </a:rPr>
              <a:t>I. </a:t>
            </a:r>
            <a:r>
              <a:rPr lang="en-US" sz="2400" dirty="0" err="1" smtClean="0">
                <a:latin typeface="Arial Rounded MT Bold"/>
              </a:rPr>
              <a:t>fokozat</a:t>
            </a:r>
            <a:r>
              <a:rPr lang="en-US" sz="2400" dirty="0" smtClean="0">
                <a:latin typeface="Arial Rounded MT Bold"/>
              </a:rPr>
              <a:t>: 45 </a:t>
            </a:r>
            <a:r>
              <a:rPr lang="en-US" sz="2400" dirty="0" err="1" smtClean="0">
                <a:latin typeface="Arial Rounded MT Bold"/>
              </a:rPr>
              <a:t>villanás</a:t>
            </a:r>
            <a:r>
              <a:rPr lang="en-US" sz="2400" dirty="0" smtClean="0">
                <a:latin typeface="Arial Rounded MT Bold"/>
              </a:rPr>
              <a:t>/ </a:t>
            </a:r>
            <a:r>
              <a:rPr lang="en-US" sz="2400" dirty="0" err="1" smtClean="0">
                <a:latin typeface="Arial Rounded MT Bold"/>
              </a:rPr>
              <a:t>perc</a:t>
            </a:r>
            <a:r>
              <a:rPr lang="en-US" sz="2400" dirty="0" smtClean="0">
                <a:latin typeface="Arial Rounded MT Bold"/>
              </a:rPr>
              <a:t> – 40km/h  </a:t>
            </a:r>
            <a:r>
              <a:rPr lang="en-US" sz="2400" dirty="0" err="1" smtClean="0">
                <a:latin typeface="Arial Rounded MT Bold"/>
              </a:rPr>
              <a:t>feletti</a:t>
            </a:r>
            <a:r>
              <a:rPr lang="en-US" sz="2400" dirty="0" smtClean="0">
                <a:latin typeface="Arial Rounded MT Bold"/>
              </a:rPr>
              <a:t> </a:t>
            </a:r>
            <a:r>
              <a:rPr lang="en-US" sz="2400" dirty="0" err="1" smtClean="0">
                <a:latin typeface="Arial Rounded MT Bold"/>
              </a:rPr>
              <a:t>szél</a:t>
            </a:r>
            <a:endParaRPr lang="en-US" dirty="0" smtClean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err="1" smtClean="0">
                <a:latin typeface="Arial Rounded MT Bold"/>
              </a:rPr>
              <a:t>Fürdőzés</a:t>
            </a:r>
            <a:r>
              <a:rPr lang="en-US" sz="2400" dirty="0" smtClean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legfeljebb</a:t>
            </a:r>
            <a:r>
              <a:rPr lang="en-US" sz="2400" dirty="0">
                <a:latin typeface="Arial Rounded MT Bold"/>
              </a:rPr>
              <a:t> 500 </a:t>
            </a:r>
            <a:r>
              <a:rPr lang="en-US" sz="2400" dirty="0" err="1">
                <a:latin typeface="Arial Rounded MT Bold"/>
              </a:rPr>
              <a:t>méterre</a:t>
            </a:r>
            <a:r>
              <a:rPr lang="en-US" sz="2400" dirty="0">
                <a:latin typeface="Arial Rounded MT Bold"/>
              </a:rPr>
              <a:t> a </a:t>
            </a:r>
            <a:r>
              <a:rPr lang="en-US" sz="2400" dirty="0" err="1">
                <a:latin typeface="Arial Rounded MT Bold"/>
              </a:rPr>
              <a:t>parttól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err="1">
                <a:latin typeface="Arial Rounded MT Bold"/>
              </a:rPr>
              <a:t>Fontos</a:t>
            </a:r>
            <a:r>
              <a:rPr lang="en-US" sz="2400" dirty="0">
                <a:latin typeface="Arial Rounded MT Bold"/>
              </a:rPr>
              <a:t> a </a:t>
            </a:r>
            <a:r>
              <a:rPr lang="en-US" sz="2400" dirty="0" err="1">
                <a:latin typeface="Arial Rounded MT Bold"/>
              </a:rPr>
              <a:t>gyermekek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fokozott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felügyelete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Viharjelzési fokozatok II.</a:t>
            </a:r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154080" y="2851200"/>
            <a:ext cx="6703560" cy="3388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II. </a:t>
            </a:r>
            <a:r>
              <a:rPr lang="en-US" sz="2400" dirty="0" err="1">
                <a:latin typeface="Arial Rounded MT Bold"/>
              </a:rPr>
              <a:t>Fokozat</a:t>
            </a:r>
            <a:r>
              <a:rPr lang="en-US" sz="2400" dirty="0">
                <a:latin typeface="Arial Rounded MT Bold"/>
              </a:rPr>
              <a:t>: 90 </a:t>
            </a:r>
            <a:r>
              <a:rPr lang="en-US" sz="2400" dirty="0" err="1">
                <a:latin typeface="Arial Rounded MT Bold"/>
              </a:rPr>
              <a:t>villanás</a:t>
            </a:r>
            <a:r>
              <a:rPr lang="en-US" sz="2400" dirty="0">
                <a:latin typeface="Arial Rounded MT Bold"/>
              </a:rPr>
              <a:t>/</a:t>
            </a:r>
            <a:r>
              <a:rPr lang="en-US" sz="2400" dirty="0" err="1">
                <a:latin typeface="Arial Rounded MT Bold"/>
              </a:rPr>
              <a:t>perc</a:t>
            </a:r>
            <a:r>
              <a:rPr lang="en-US" sz="2400" dirty="0">
                <a:latin typeface="Arial Rounded MT Bold"/>
              </a:rPr>
              <a:t> – 60km/h </a:t>
            </a:r>
            <a:r>
              <a:rPr lang="en-US" sz="2400" dirty="0" err="1">
                <a:latin typeface="Arial Rounded MT Bold"/>
              </a:rPr>
              <a:t>feletti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szél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err="1">
                <a:latin typeface="Arial Rounded MT Bold"/>
              </a:rPr>
              <a:t>Rövid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időn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belül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vihar</a:t>
            </a:r>
            <a:r>
              <a:rPr lang="en-US" sz="2400" dirty="0">
                <a:latin typeface="Arial Rounded MT Bold"/>
              </a:rPr>
              <a:t> 
</a:t>
            </a:r>
            <a:r>
              <a:rPr lang="en-US" sz="2400" dirty="0" err="1">
                <a:latin typeface="Arial Rounded MT Bold"/>
              </a:rPr>
              <a:t>várható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A </a:t>
            </a:r>
            <a:r>
              <a:rPr lang="en-US" sz="2400" dirty="0" err="1">
                <a:latin typeface="Arial Rounded MT Bold"/>
              </a:rPr>
              <a:t>vizet</a:t>
            </a:r>
            <a:r>
              <a:rPr lang="en-US" sz="2400" dirty="0">
                <a:latin typeface="Arial Rounded MT Bold"/>
              </a:rPr>
              <a:t> el </a:t>
            </a:r>
            <a:r>
              <a:rPr lang="en-US" sz="2400" dirty="0" err="1">
                <a:latin typeface="Arial Rounded MT Bold"/>
              </a:rPr>
              <a:t>kell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hagyni</a:t>
            </a:r>
            <a:r>
              <a:rPr lang="en-US" sz="2400" dirty="0">
                <a:solidFill>
                  <a:srgbClr val="FFFFFF"/>
                </a:solidFill>
                <a:latin typeface="Arial Rounded MT Bold"/>
              </a:rPr>
              <a:t>!</a:t>
            </a:r>
            <a:endParaRPr dirty="0"/>
          </a:p>
        </p:txBody>
      </p:sp>
      <p:pic>
        <p:nvPicPr>
          <p:cNvPr id="17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368960" y="3458160"/>
            <a:ext cx="4774680" cy="33994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Viharjelzési fokozatok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A </a:t>
            </a:r>
            <a:r>
              <a:rPr lang="en-US" sz="2400" dirty="0" err="1">
                <a:latin typeface="Arial Rounded MT Bold"/>
              </a:rPr>
              <a:t>viharjelzési</a:t>
            </a:r>
            <a:r>
              <a:rPr lang="en-US" sz="2400" dirty="0">
                <a:latin typeface="Arial Rounded MT Bold"/>
              </a:rPr>
              <a:t> I. </a:t>
            </a:r>
            <a:r>
              <a:rPr lang="en-US" sz="2400" dirty="0" err="1">
                <a:latin typeface="Arial Rounded MT Bold"/>
              </a:rPr>
              <a:t>fok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nagyságrendileg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megfelel</a:t>
            </a:r>
            <a:r>
              <a:rPr lang="en-US" sz="2400" dirty="0">
                <a:latin typeface="Arial Rounded MT Bold"/>
              </a:rPr>
              <a:t>
a Beaufort </a:t>
            </a:r>
            <a:r>
              <a:rPr lang="en-US" sz="2400" dirty="0" err="1">
                <a:latin typeface="Arial Rounded MT Bold"/>
              </a:rPr>
              <a:t>skála</a:t>
            </a:r>
            <a:r>
              <a:rPr lang="en-US" sz="2400" dirty="0">
                <a:latin typeface="Arial Rounded MT Bold"/>
              </a:rPr>
              <a:t> 5-7 </a:t>
            </a:r>
            <a:r>
              <a:rPr lang="en-US" sz="2400" dirty="0" err="1">
                <a:latin typeface="Arial Rounded MT Bold"/>
              </a:rPr>
              <a:t>fokozatának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A </a:t>
            </a:r>
            <a:r>
              <a:rPr lang="en-US" sz="2400" dirty="0" err="1">
                <a:latin typeface="Arial Rounded MT Bold"/>
              </a:rPr>
              <a:t>viharjelzési</a:t>
            </a:r>
            <a:r>
              <a:rPr lang="en-US" sz="2400" dirty="0">
                <a:latin typeface="Arial Rounded MT Bold"/>
              </a:rPr>
              <a:t> II. </a:t>
            </a:r>
            <a:r>
              <a:rPr lang="en-US" sz="2400" dirty="0" err="1">
                <a:latin typeface="Arial Rounded MT Bold"/>
              </a:rPr>
              <a:t>Fok</a:t>
            </a:r>
            <a:r>
              <a:rPr lang="en-US" sz="2400" dirty="0">
                <a:latin typeface="Arial Rounded MT Bold"/>
              </a:rPr>
              <a:t> a Beaufort </a:t>
            </a:r>
            <a:r>
              <a:rPr lang="en-US" sz="2400" dirty="0" err="1">
                <a:latin typeface="Arial Rounded MT Bold"/>
              </a:rPr>
              <a:t>skála</a:t>
            </a:r>
            <a:r>
              <a:rPr lang="en-US" sz="2400" dirty="0">
                <a:latin typeface="Arial Rounded MT Bold"/>
              </a:rPr>
              <a:t> 8 </a:t>
            </a:r>
            <a:r>
              <a:rPr lang="en-US" sz="2400" dirty="0" err="1">
                <a:latin typeface="Arial Rounded MT Bold"/>
              </a:rPr>
              <a:t>vagy</a:t>
            </a:r>
            <a:r>
              <a:rPr lang="en-US" sz="2400" dirty="0">
                <a:latin typeface="Arial Rounded MT Bold"/>
              </a:rPr>
              <a:t>, </a:t>
            </a:r>
            <a:r>
              <a:rPr lang="en-US" sz="2400" dirty="0" err="1">
                <a:latin typeface="Arial Rounded MT Bold"/>
              </a:rPr>
              <a:t>annál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nagyobb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fokozatával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egyenértékű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782280" y="-48492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>
                <a:solidFill>
                  <a:srgbClr val="000000"/>
                </a:solidFill>
                <a:latin typeface="Arial Rounded MT Bold"/>
              </a:rPr>
              <a:t>Beaufort Skála I</a:t>
            </a:r>
            <a:r>
              <a:rPr lang="en-US" sz="4600">
                <a:solidFill>
                  <a:srgbClr val="000000"/>
                </a:solidFill>
                <a:latin typeface="Arial Rounded MT Bold"/>
              </a:rPr>
              <a:t>.</a:t>
            </a:r>
            <a:endParaRPr/>
          </a:p>
        </p:txBody>
      </p:sp>
      <p:pic>
        <p:nvPicPr>
          <p:cNvPr id="174" name="Content Placeholder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720" y="554040"/>
            <a:ext cx="8735040" cy="620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1274760" y="-24948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3600" b="1">
                <a:solidFill>
                  <a:srgbClr val="000000"/>
                </a:solidFill>
                <a:latin typeface="Arial Rounded MT Bold"/>
              </a:rPr>
              <a:t>Beaufort Skála II.</a:t>
            </a:r>
            <a:endParaRPr/>
          </a:p>
        </p:txBody>
      </p:sp>
      <p:pic>
        <p:nvPicPr>
          <p:cNvPr id="176" name="Content Placeholder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1040" y="817560"/>
            <a:ext cx="8859960" cy="59432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712800" y="15228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000000"/>
                </a:solidFill>
                <a:latin typeface="Arial Rounded MT Bold"/>
              </a:rPr>
              <a:t>Villanásszámok</a:t>
            </a:r>
            <a:endParaRPr/>
          </a:p>
        </p:txBody>
      </p:sp>
      <p:pic>
        <p:nvPicPr>
          <p:cNvPr id="178" name="Content Placeholder 3"/>
          <p:cNvPicPr/>
          <p:nvPr/>
        </p:nvPicPr>
        <p:blipFill>
          <a:blip r:embed="rId2"/>
          <a:stretch>
            <a:fillRect/>
          </a:stretch>
        </p:blipFill>
        <p:spPr>
          <a:xfrm>
            <a:off x="374040" y="1343880"/>
            <a:ext cx="8423280" cy="52214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Balatoni viharjelzés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52560" y="2819520"/>
            <a:ext cx="7716600" cy="3388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A </a:t>
            </a:r>
            <a:r>
              <a:rPr lang="en-US" sz="2400" dirty="0" err="1">
                <a:latin typeface="Arial Rounded MT Bold"/>
              </a:rPr>
              <a:t>Balatonon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összesen</a:t>
            </a:r>
            <a:r>
              <a:rPr lang="en-US" sz="2400" dirty="0">
                <a:latin typeface="Arial Rounded MT Bold"/>
              </a:rPr>
              <a:t> 31 </a:t>
            </a:r>
            <a:r>
              <a:rPr lang="en-US" sz="2400" dirty="0" err="1">
                <a:latin typeface="Arial Rounded MT Bold"/>
              </a:rPr>
              <a:t>stabil</a:t>
            </a:r>
            <a:r>
              <a:rPr lang="en-US" sz="2400" dirty="0">
                <a:latin typeface="Arial Rounded MT Bold"/>
              </a:rPr>
              <a:t> 
</a:t>
            </a:r>
            <a:r>
              <a:rPr lang="en-US" sz="2400" dirty="0" err="1">
                <a:latin typeface="Arial Rounded MT Bold"/>
              </a:rPr>
              <a:t>viharjelző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állomás</a:t>
            </a:r>
            <a:r>
              <a:rPr lang="en-US" sz="2400" dirty="0">
                <a:latin typeface="Arial Rounded MT Bold"/>
              </a:rPr>
              <a:t>, </a:t>
            </a:r>
            <a:r>
              <a:rPr lang="en-US" sz="2400" dirty="0" err="1">
                <a:latin typeface="Arial Rounded MT Bold"/>
              </a:rPr>
              <a:t>valamint</a:t>
            </a:r>
            <a:r>
              <a:rPr lang="en-US" sz="2400" dirty="0">
                <a:latin typeface="Arial Rounded MT Bold"/>
              </a:rPr>
              <a:t> 15 </a:t>
            </a:r>
            <a:r>
              <a:rPr lang="en-US" sz="2400" dirty="0" err="1">
                <a:latin typeface="Arial Rounded MT Bold"/>
              </a:rPr>
              <a:t>mobil</a:t>
            </a:r>
            <a:r>
              <a:rPr lang="en-US" sz="2400" dirty="0">
                <a:latin typeface="Arial Rounded MT Bold"/>
              </a:rPr>
              <a:t> 
</a:t>
            </a:r>
            <a:r>
              <a:rPr lang="en-US" sz="2400" dirty="0" err="1">
                <a:latin typeface="Arial Rounded MT Bold"/>
              </a:rPr>
              <a:t>viharjelző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készülék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működik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8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842080" y="2455200"/>
            <a:ext cx="3301560" cy="44024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1427040" y="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000000"/>
                </a:solidFill>
                <a:latin typeface="Arial Rounded MT Bold"/>
              </a:rPr>
              <a:t>Balatoni viharjelzés</a:t>
            </a:r>
            <a:endParaRPr/>
          </a:p>
        </p:txBody>
      </p:sp>
      <p:sp>
        <p:nvSpPr>
          <p:cNvPr id="183" name="TextShape 2"/>
          <p:cNvSpPr txBox="1"/>
          <p:nvPr/>
        </p:nvSpPr>
        <p:spPr>
          <a:xfrm>
            <a:off x="0" y="1482480"/>
            <a:ext cx="7716600" cy="4594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solidFill>
                  <a:srgbClr val="FFFFFF"/>
                </a:solidFill>
                <a:latin typeface="Arial Rounded MT Bold"/>
              </a:rPr>
              <a:t>A </a:t>
            </a:r>
            <a:r>
              <a:rPr lang="en-US" sz="2400" dirty="0" err="1">
                <a:solidFill>
                  <a:srgbClr val="FFFFFF"/>
                </a:solidFill>
                <a:latin typeface="Arial Rounded MT Bold"/>
              </a:rPr>
              <a:t>tó</a:t>
            </a:r>
            <a:r>
              <a:rPr lang="en-US" sz="2400" dirty="0">
                <a:solidFill>
                  <a:srgbClr val="FFFFFF"/>
                </a:solidFill>
                <a:latin typeface="Arial Rounded MT Bold"/>
              </a:rPr>
              <a:t> 3 </a:t>
            </a:r>
            <a:r>
              <a:rPr lang="en-US" sz="2400" dirty="0" err="1">
                <a:solidFill>
                  <a:srgbClr val="FFFFFF"/>
                </a:solidFill>
                <a:latin typeface="Arial Rounded MT Bold"/>
              </a:rPr>
              <a:t>medencére</a:t>
            </a:r>
            <a:r>
              <a:rPr lang="en-US" sz="2400" dirty="0">
                <a:solidFill>
                  <a:srgbClr val="FFFFFF"/>
                </a:solidFill>
                <a:latin typeface="Arial Rounded MT Bold"/>
              </a:rPr>
              <a:t> van </a:t>
            </a:r>
            <a:r>
              <a:rPr lang="en-US" sz="2400" dirty="0" err="1">
                <a:solidFill>
                  <a:srgbClr val="FFFFFF"/>
                </a:solidFill>
                <a:latin typeface="Arial Rounded MT Bold"/>
              </a:rPr>
              <a:t>osztva</a:t>
            </a:r>
            <a:r>
              <a:rPr lang="en-US" sz="2400" dirty="0">
                <a:solidFill>
                  <a:srgbClr val="FFFFFF"/>
                </a:solidFill>
                <a:latin typeface="Arial Rounded MT Bold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rial Rounded MT Bold"/>
              </a:rPr>
              <a:t>hogy</a:t>
            </a:r>
            <a:r>
              <a:rPr lang="en-US" sz="2400" dirty="0">
                <a:solidFill>
                  <a:srgbClr val="FFFFFF"/>
                </a:solidFill>
                <a:latin typeface="Arial Rounded MT Bold"/>
              </a:rPr>
              <a:t> a </a:t>
            </a:r>
            <a:r>
              <a:rPr lang="en-US" sz="2400" dirty="0" err="1">
                <a:solidFill>
                  <a:srgbClr val="FFFFFF"/>
                </a:solidFill>
                <a:latin typeface="Arial Rounded MT Bold"/>
              </a:rPr>
              <a:t>vihar</a:t>
            </a:r>
            <a:r>
              <a:rPr lang="en-US" sz="2400" dirty="0">
                <a:solidFill>
                  <a:srgbClr val="FFFFFF"/>
                </a:solidFill>
                <a:latin typeface="Arial Rounded MT Bold"/>
              </a:rPr>
              <a:t> 
</a:t>
            </a:r>
            <a:r>
              <a:rPr lang="en-US" sz="2400" dirty="0" err="1">
                <a:solidFill>
                  <a:srgbClr val="FFFFFF"/>
                </a:solidFill>
                <a:latin typeface="Arial Rounded MT Bold"/>
              </a:rPr>
              <a:t>helyzetétől</a:t>
            </a:r>
            <a:r>
              <a:rPr lang="en-US" sz="2400" dirty="0">
                <a:solidFill>
                  <a:srgbClr val="FFFFFF"/>
                </a:solidFill>
                <a:latin typeface="Arial Rounded MT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 Rounded MT Bold"/>
              </a:rPr>
              <a:t>függően</a:t>
            </a:r>
            <a:r>
              <a:rPr lang="en-US" sz="2400" dirty="0">
                <a:solidFill>
                  <a:srgbClr val="FFFFFF"/>
                </a:solidFill>
                <a:latin typeface="Arial Rounded MT Bold"/>
              </a:rPr>
              <a:t>  </a:t>
            </a:r>
            <a:r>
              <a:rPr lang="en-US" sz="2400" dirty="0" err="1">
                <a:solidFill>
                  <a:srgbClr val="FFFFFF"/>
                </a:solidFill>
                <a:latin typeface="Arial Rounded MT Bold"/>
              </a:rPr>
              <a:t>lehessen</a:t>
            </a:r>
            <a:r>
              <a:rPr lang="en-US" sz="2400" dirty="0">
                <a:solidFill>
                  <a:srgbClr val="FFFFFF"/>
                </a:solidFill>
                <a:latin typeface="Arial Rounded MT Bold"/>
              </a:rPr>
              <a:t> 
</a:t>
            </a:r>
            <a:r>
              <a:rPr lang="en-US" sz="2400" dirty="0" err="1">
                <a:solidFill>
                  <a:srgbClr val="FFFFFF"/>
                </a:solidFill>
                <a:latin typeface="Arial Rounded MT Bold"/>
              </a:rPr>
              <a:t>kiadni</a:t>
            </a:r>
            <a:r>
              <a:rPr lang="en-US" sz="2400" dirty="0">
                <a:solidFill>
                  <a:srgbClr val="FFFFFF"/>
                </a:solidFill>
                <a:latin typeface="Arial Rounded MT Bold"/>
              </a:rPr>
              <a:t> a </a:t>
            </a:r>
            <a:r>
              <a:rPr lang="en-US" sz="2400" dirty="0" err="1">
                <a:solidFill>
                  <a:srgbClr val="FFFFFF"/>
                </a:solidFill>
                <a:latin typeface="Arial Rounded MT Bold"/>
              </a:rPr>
              <a:t>viharjelzést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84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680" y="2604600"/>
            <a:ext cx="7607880" cy="4231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357120" y="1236240"/>
            <a:ext cx="875412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Balatoni viharjelző állomások</a:t>
            </a:r>
            <a:endParaRPr/>
          </a:p>
        </p:txBody>
      </p:sp>
      <p:pic>
        <p:nvPicPr>
          <p:cNvPr id="186" name="Content Placeholder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836440"/>
            <a:ext cx="9111240" cy="4021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Működési statisztika</a:t>
            </a:r>
            <a:endParaRPr/>
          </a:p>
        </p:txBody>
      </p:sp>
      <p:pic>
        <p:nvPicPr>
          <p:cNvPr id="188" name="Content Placeholder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2280" y="3301200"/>
            <a:ext cx="8855640" cy="240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A viharjelzés hőskora</a:t>
            </a:r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712800" y="3012120"/>
            <a:ext cx="8430840" cy="3388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1932:  </a:t>
            </a:r>
            <a:r>
              <a:rPr lang="en-US" sz="2400" dirty="0" err="1">
                <a:latin typeface="Arial Rounded MT Bold"/>
              </a:rPr>
              <a:t>Aviatika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folyóirat</a:t>
            </a:r>
            <a:r>
              <a:rPr lang="en-US" sz="2400" dirty="0">
                <a:latin typeface="Arial Rounded MT Bold"/>
              </a:rPr>
              <a:t>: “</a:t>
            </a:r>
            <a:r>
              <a:rPr lang="en-US" sz="2400" dirty="0" err="1">
                <a:latin typeface="Arial Rounded MT Bold"/>
              </a:rPr>
              <a:t>Viharjelzést</a:t>
            </a:r>
            <a:r>
              <a:rPr lang="en-US" sz="2400" dirty="0">
                <a:latin typeface="Arial Rounded MT Bold"/>
              </a:rPr>
              <a:t> a </a:t>
            </a:r>
            <a:r>
              <a:rPr lang="en-US" sz="2400" dirty="0" err="1">
                <a:latin typeface="Arial Rounded MT Bold"/>
              </a:rPr>
              <a:t>Balatonra</a:t>
            </a:r>
            <a:r>
              <a:rPr lang="en-US" sz="2400" dirty="0">
                <a:latin typeface="Arial Rounded MT Bold"/>
              </a:rPr>
              <a:t>”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“ A </a:t>
            </a:r>
            <a:r>
              <a:rPr lang="en-US" sz="2400" dirty="0" err="1">
                <a:latin typeface="Arial Rounded MT Bold"/>
              </a:rPr>
              <a:t>balatoni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üdülés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államérdek</a:t>
            </a:r>
            <a:r>
              <a:rPr lang="en-US" sz="2400" dirty="0">
                <a:latin typeface="Arial Rounded MT Bold"/>
              </a:rPr>
              <a:t>, </a:t>
            </a:r>
            <a:r>
              <a:rPr lang="en-US" sz="2400" dirty="0" err="1">
                <a:latin typeface="Arial Rounded MT Bold"/>
              </a:rPr>
              <a:t>mert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ezreket</a:t>
            </a:r>
            <a:r>
              <a:rPr lang="en-US" sz="2400" dirty="0">
                <a:latin typeface="Arial Rounded MT Bold"/>
              </a:rPr>
              <a:t>, </a:t>
            </a:r>
            <a:r>
              <a:rPr lang="en-US" sz="2400" dirty="0" err="1">
                <a:latin typeface="Arial Rounded MT Bold"/>
              </a:rPr>
              <a:t>százezreket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érint</a:t>
            </a:r>
            <a:r>
              <a:rPr lang="en-US" sz="2400" dirty="0">
                <a:latin typeface="Arial Rounded MT Bold"/>
              </a:rPr>
              <a:t>. 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err="1">
                <a:latin typeface="Arial Rounded MT Bold"/>
              </a:rPr>
              <a:t>Könnyelmű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és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kalandos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természetű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emberek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mindig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lesznek</a:t>
            </a:r>
            <a:r>
              <a:rPr lang="en-US" sz="2400" dirty="0">
                <a:latin typeface="Arial Rounded MT Bold"/>
              </a:rPr>
              <a:t>…”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1934. </a:t>
            </a:r>
            <a:r>
              <a:rPr lang="en-US" sz="2400" dirty="0" err="1">
                <a:latin typeface="Arial Rounded MT Bold"/>
              </a:rPr>
              <a:t>július</a:t>
            </a:r>
            <a:r>
              <a:rPr lang="en-US" sz="2400" dirty="0">
                <a:latin typeface="Arial Rounded MT Bold"/>
              </a:rPr>
              <a:t> 8. : A </a:t>
            </a:r>
            <a:r>
              <a:rPr lang="en-US" sz="2400" dirty="0" err="1">
                <a:latin typeface="Arial Rounded MT Bold"/>
              </a:rPr>
              <a:t>balatoni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viharjelzés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születésnapja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Velencei-tavi viharjelző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err="1">
                <a:latin typeface="Arial Rounded MT Bold"/>
              </a:rPr>
              <a:t>Összesen</a:t>
            </a:r>
            <a:r>
              <a:rPr lang="en-US" sz="2400" dirty="0">
                <a:latin typeface="Arial Rounded MT Bold"/>
              </a:rPr>
              <a:t> 3 </a:t>
            </a:r>
            <a:r>
              <a:rPr lang="en-US" sz="2400" dirty="0" err="1">
                <a:latin typeface="Arial Rounded MT Bold"/>
              </a:rPr>
              <a:t>viharjelző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állomás</a:t>
            </a:r>
            <a:r>
              <a:rPr lang="en-US" sz="2400" dirty="0">
                <a:latin typeface="Arial Rounded MT Bold"/>
              </a:rPr>
              <a:t>, </a:t>
            </a:r>
            <a:r>
              <a:rPr lang="en-US" sz="2400" dirty="0" err="1">
                <a:latin typeface="Arial Rounded MT Bold"/>
              </a:rPr>
              <a:t>valamint</a:t>
            </a:r>
            <a:r>
              <a:rPr lang="en-US" sz="2400" dirty="0">
                <a:latin typeface="Arial Rounded MT Bold"/>
              </a:rPr>
              <a:t> 1 </a:t>
            </a:r>
            <a:r>
              <a:rPr lang="en-US" sz="2400" dirty="0" err="1">
                <a:latin typeface="Arial Rounded MT Bold"/>
              </a:rPr>
              <a:t>mobil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viharjelző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készülék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üzemel</a:t>
            </a:r>
            <a:r>
              <a:rPr lang="en-US" sz="2400" dirty="0">
                <a:latin typeface="Arial Rounded MT Bold"/>
              </a:rPr>
              <a:t> a </a:t>
            </a:r>
            <a:r>
              <a:rPr lang="en-US" sz="2400" dirty="0" err="1">
                <a:latin typeface="Arial Rounded MT Bold"/>
              </a:rPr>
              <a:t>tavon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2012. </a:t>
            </a:r>
            <a:r>
              <a:rPr lang="en-US" sz="2400" dirty="0" err="1">
                <a:latin typeface="Arial Rounded MT Bold"/>
              </a:rPr>
              <a:t>évben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Pákozd-Szúnyogszigeten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épült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fel</a:t>
            </a:r>
            <a:r>
              <a:rPr lang="en-US" sz="2400" dirty="0">
                <a:latin typeface="Arial Rounded MT Bold"/>
              </a:rPr>
              <a:t> a </a:t>
            </a:r>
            <a:r>
              <a:rPr lang="en-US" sz="2400" dirty="0" err="1">
                <a:latin typeface="Arial Rounded MT Bold"/>
              </a:rPr>
              <a:t>harmadik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állomás</a:t>
            </a:r>
            <a:endParaRPr dirty="0"/>
          </a:p>
        </p:txBody>
      </p:sp>
      <p:pic>
        <p:nvPicPr>
          <p:cNvPr id="191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015400" y="124560"/>
            <a:ext cx="1128240" cy="65390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Velencei-tavi viharjelzők</a:t>
            </a:r>
            <a:endParaRPr/>
          </a:p>
        </p:txBody>
      </p:sp>
      <p:pic>
        <p:nvPicPr>
          <p:cNvPr id="193" name="Content Placeholder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819520"/>
            <a:ext cx="9196560" cy="40381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Működési statisztika</a:t>
            </a:r>
            <a:endParaRPr/>
          </a:p>
        </p:txBody>
      </p:sp>
      <p:pic>
        <p:nvPicPr>
          <p:cNvPr id="195" name="Content Placeholder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951720"/>
            <a:ext cx="9031320" cy="13402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Tisza-tavi viharjelzők</a:t>
            </a:r>
            <a:endParaRPr/>
          </a:p>
        </p:txBody>
      </p:sp>
      <p:pic>
        <p:nvPicPr>
          <p:cNvPr id="197" name="Content Placeholder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65320" y="2849400"/>
            <a:ext cx="7264080" cy="40082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Működési statisztika</a:t>
            </a:r>
            <a:endParaRPr/>
          </a:p>
        </p:txBody>
      </p:sp>
      <p:pic>
        <p:nvPicPr>
          <p:cNvPr id="199" name="Content Placeholder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28800"/>
            <a:ext cx="9143640" cy="17791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Fertő-tavi viharjelzők</a:t>
            </a:r>
            <a:endParaRPr/>
          </a:p>
        </p:txBody>
      </p:sp>
      <p:sp>
        <p:nvSpPr>
          <p:cNvPr id="201" name="TextShape 2"/>
          <p:cNvSpPr txBox="1"/>
          <p:nvPr/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A </a:t>
            </a:r>
            <a:r>
              <a:rPr lang="en-US" sz="2400" dirty="0" err="1">
                <a:latin typeface="Arial Rounded MT Bold"/>
              </a:rPr>
              <a:t>Fertő-tavon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összesen</a:t>
            </a:r>
            <a:r>
              <a:rPr lang="en-US" sz="2400" dirty="0">
                <a:latin typeface="Arial Rounded MT Bold"/>
              </a:rPr>
              <a:t> 11 </a:t>
            </a:r>
            <a:r>
              <a:rPr lang="en-US" sz="2400" dirty="0" err="1">
                <a:latin typeface="Arial Rounded MT Bold"/>
              </a:rPr>
              <a:t>viharjelző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állomás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üzemel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A </a:t>
            </a:r>
            <a:r>
              <a:rPr lang="en-US" sz="2400" dirty="0" err="1">
                <a:latin typeface="Arial Rounded MT Bold"/>
              </a:rPr>
              <a:t>tó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magyarországi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területén</a:t>
            </a:r>
            <a:r>
              <a:rPr lang="en-US" sz="2400" dirty="0">
                <a:latin typeface="Arial Rounded MT Bold"/>
              </a:rPr>
              <a:t> 1 </a:t>
            </a:r>
            <a:r>
              <a:rPr lang="en-US" sz="2400" dirty="0" err="1">
                <a:latin typeface="Arial Rounded MT Bold"/>
              </a:rPr>
              <a:t>állomás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található</a:t>
            </a:r>
            <a:r>
              <a:rPr lang="en-US" sz="2400" dirty="0">
                <a:latin typeface="Arial Rounded MT Bold"/>
              </a:rPr>
              <a:t> (</a:t>
            </a:r>
            <a:r>
              <a:rPr lang="en-US" sz="2400" dirty="0" err="1">
                <a:latin typeface="Arial Rounded MT Bold"/>
              </a:rPr>
              <a:t>Fertőrákos</a:t>
            </a:r>
            <a:r>
              <a:rPr lang="en-US" sz="2400" dirty="0">
                <a:latin typeface="Arial Rounded MT Bold"/>
              </a:rPr>
              <a:t>)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err="1">
                <a:latin typeface="Arial Rounded MT Bold"/>
              </a:rPr>
              <a:t>Jelenleg</a:t>
            </a:r>
            <a:r>
              <a:rPr lang="en-US" sz="2400" dirty="0">
                <a:latin typeface="Arial Rounded MT Bold"/>
              </a:rPr>
              <a:t> a </a:t>
            </a:r>
            <a:r>
              <a:rPr lang="en-US" sz="2400" dirty="0" err="1">
                <a:latin typeface="Arial Rounded MT Bold"/>
              </a:rPr>
              <a:t>Fertő-tó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területén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lévő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viharjelző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állomások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vezérlését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az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Eisenstadti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Tartományi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Rendőrkapitányság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épületéből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írányítják</a:t>
            </a:r>
            <a:r>
              <a:rPr lang="en-US" sz="2400" dirty="0">
                <a:solidFill>
                  <a:srgbClr val="FFFFFF"/>
                </a:solidFill>
                <a:latin typeface="Arial Rounded MT Bold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Fertő-tavi viharjelzők</a:t>
            </a:r>
            <a:endParaRPr/>
          </a:p>
        </p:txBody>
      </p:sp>
      <p:pic>
        <p:nvPicPr>
          <p:cNvPr id="203" name="Content Placeholder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819520"/>
            <a:ext cx="9196560" cy="40381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Androidos alkalmazás</a:t>
            </a:r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543600" y="2819520"/>
            <a:ext cx="7716600" cy="3388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“ TAVIHAR” : </a:t>
            </a:r>
            <a:r>
              <a:rPr lang="en-US" sz="2400" dirty="0" err="1">
                <a:latin typeface="Arial Rounded MT Bold"/>
              </a:rPr>
              <a:t>Androidos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fejlesztésű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viharjelző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alkalmazás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err="1">
                <a:latin typeface="Arial Rounded MT Bold"/>
              </a:rPr>
              <a:t>Telepítés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után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könnyen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és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egyszerűen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elérhetőek</a:t>
            </a:r>
            <a:r>
              <a:rPr lang="en-US" sz="2400" dirty="0">
                <a:latin typeface="Arial Rounded MT Bold"/>
              </a:rPr>
              <a:t> a </a:t>
            </a:r>
            <a:r>
              <a:rPr lang="en-US" sz="2400" dirty="0" err="1">
                <a:latin typeface="Arial Rounded MT Bold"/>
              </a:rPr>
              <a:t>viharjelzések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okostelefonokra</a:t>
            </a:r>
            <a:endParaRPr dirty="0"/>
          </a:p>
        </p:txBody>
      </p:sp>
      <p:pic>
        <p:nvPicPr>
          <p:cNvPr id="20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837320" y="4622760"/>
            <a:ext cx="4116600" cy="223488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Vízimentés</a:t>
            </a:r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20160" y="3031200"/>
            <a:ext cx="7128360" cy="38264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 err="1">
                <a:latin typeface="Arial Rounded MT Bold"/>
              </a:rPr>
              <a:t>Vízimentők</a:t>
            </a:r>
            <a:r>
              <a:rPr lang="en-US" sz="2400" b="1" dirty="0">
                <a:latin typeface="Arial Rounded MT Bold"/>
              </a:rPr>
              <a:t> </a:t>
            </a:r>
            <a:r>
              <a:rPr lang="en-US" sz="2400" b="1" dirty="0" err="1">
                <a:latin typeface="Arial Rounded MT Bold"/>
              </a:rPr>
              <a:t>Magyarországi</a:t>
            </a:r>
            <a:r>
              <a:rPr lang="en-US" sz="2400" b="1" dirty="0">
                <a:latin typeface="Arial Rounded MT Bold"/>
              </a:rPr>
              <a:t> </a:t>
            </a:r>
            <a:r>
              <a:rPr lang="en-US" sz="2400" b="1" dirty="0" err="1">
                <a:latin typeface="Arial Rounded MT Bold"/>
              </a:rPr>
              <a:t>Szakszolgálata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b="1" dirty="0">
                <a:latin typeface="Arial Rounded MT Bold"/>
              </a:rPr>
              <a:t>1999-ben </a:t>
            </a:r>
            <a:r>
              <a:rPr lang="en-US" sz="2400" b="1" dirty="0" err="1">
                <a:latin typeface="Arial Rounded MT Bold"/>
              </a:rPr>
              <a:t>alakult</a:t>
            </a:r>
            <a:r>
              <a:rPr lang="en-US" sz="2400" b="1" dirty="0">
                <a:latin typeface="Arial Rounded MT Bold"/>
              </a:rPr>
              <a:t> </a:t>
            </a:r>
            <a:r>
              <a:rPr lang="en-US" sz="2400" b="1" dirty="0" err="1">
                <a:latin typeface="Arial Rounded MT Bold"/>
              </a:rPr>
              <a:t>Zánkán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b="1" dirty="0" err="1">
                <a:latin typeface="Arial Rounded MT Bold"/>
              </a:rPr>
              <a:t>Célja</a:t>
            </a:r>
            <a:r>
              <a:rPr lang="en-US" sz="2400" b="1" dirty="0">
                <a:latin typeface="Arial Rounded MT Bold"/>
              </a:rPr>
              <a:t>:  </a:t>
            </a:r>
            <a:r>
              <a:rPr lang="en-US" sz="2400" b="1" dirty="0" err="1">
                <a:latin typeface="Arial Rounded MT Bold"/>
              </a:rPr>
              <a:t>Segítse</a:t>
            </a:r>
            <a:r>
              <a:rPr lang="en-US" sz="2400" b="1" dirty="0">
                <a:latin typeface="Arial Rounded MT Bold"/>
              </a:rPr>
              <a:t> a </a:t>
            </a:r>
            <a:r>
              <a:rPr lang="en-US" sz="2400" b="1" dirty="0" err="1">
                <a:latin typeface="Arial Rounded MT Bold"/>
              </a:rPr>
              <a:t>vízen</a:t>
            </a:r>
            <a:r>
              <a:rPr lang="en-US" sz="2400" b="1" dirty="0">
                <a:latin typeface="Arial Rounded MT Bold"/>
              </a:rPr>
              <a:t> </a:t>
            </a:r>
            <a:r>
              <a:rPr lang="en-US" sz="2400" b="1" dirty="0" err="1">
                <a:latin typeface="Arial Rounded MT Bold"/>
              </a:rPr>
              <a:t>bajba</a:t>
            </a:r>
            <a:r>
              <a:rPr lang="en-US" sz="2400" b="1" dirty="0">
                <a:latin typeface="Arial Rounded MT Bold"/>
              </a:rPr>
              <a:t> </a:t>
            </a:r>
            <a:r>
              <a:rPr lang="en-US" sz="2400" b="1" dirty="0" err="1">
                <a:latin typeface="Arial Rounded MT Bold"/>
              </a:rPr>
              <a:t>kerülteket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20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099560" y="3131280"/>
            <a:ext cx="1475280" cy="18147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A Siófoki Obszervatórium</a:t>
            </a:r>
            <a:endParaRPr/>
          </a:p>
        </p:txBody>
      </p:sp>
      <p:pic>
        <p:nvPicPr>
          <p:cNvPr id="211" name="Content Placeholder 3"/>
          <p:cNvPicPr/>
          <p:nvPr/>
        </p:nvPicPr>
        <p:blipFill>
          <a:blip r:embed="rId2"/>
          <a:stretch>
            <a:fillRect/>
          </a:stretch>
        </p:blipFill>
        <p:spPr>
          <a:xfrm>
            <a:off x="847440" y="3012120"/>
            <a:ext cx="7716600" cy="3388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A viharjelzés</a:t>
            </a:r>
            <a:endParaRPr/>
          </a:p>
        </p:txBody>
      </p:sp>
      <p:sp>
        <p:nvSpPr>
          <p:cNvPr id="149" name="TextShape 2"/>
          <p:cNvSpPr txBox="1"/>
          <p:nvPr/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err="1">
                <a:latin typeface="Arial Rounded MT Bold"/>
              </a:rPr>
              <a:t>Hazánk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tavain</a:t>
            </a:r>
            <a:r>
              <a:rPr lang="en-US" sz="2400" dirty="0">
                <a:latin typeface="Arial Rounded MT Bold"/>
              </a:rPr>
              <a:t> a </a:t>
            </a:r>
            <a:r>
              <a:rPr lang="en-US" sz="2400" dirty="0" err="1">
                <a:latin typeface="Arial Rounded MT Bold"/>
              </a:rPr>
              <a:t>viharjelzés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szükségessége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megkérdőjelezhetetlen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A </a:t>
            </a:r>
            <a:r>
              <a:rPr lang="en-US" sz="2400" dirty="0" err="1">
                <a:latin typeface="Arial Rounded MT Bold"/>
              </a:rPr>
              <a:t>viharjelzést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nem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az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eső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vagy</a:t>
            </a:r>
            <a:r>
              <a:rPr lang="en-US" sz="2400" dirty="0">
                <a:latin typeface="Arial Rounded MT Bold"/>
              </a:rPr>
              <a:t> a  </a:t>
            </a:r>
            <a:r>
              <a:rPr lang="en-US" sz="2400" dirty="0" err="1">
                <a:latin typeface="Arial Rounded MT Bold"/>
              </a:rPr>
              <a:t>villámlás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határozza</a:t>
            </a:r>
            <a:r>
              <a:rPr lang="en-US" sz="2400" dirty="0">
                <a:latin typeface="Arial Rounded MT Bold"/>
              </a:rPr>
              <a:t> meg - </a:t>
            </a:r>
            <a:r>
              <a:rPr lang="en-US" sz="2400" dirty="0" err="1">
                <a:latin typeface="Arial Rounded MT Bold"/>
              </a:rPr>
              <a:t>hanem</a:t>
            </a:r>
            <a:r>
              <a:rPr lang="en-US" sz="2400" dirty="0">
                <a:latin typeface="Arial Rounded MT Bold"/>
              </a:rPr>
              <a:t> a </a:t>
            </a:r>
            <a:r>
              <a:rPr lang="en-US" sz="2400" dirty="0" err="1">
                <a:latin typeface="Arial Rounded MT Bold"/>
              </a:rPr>
              <a:t>szélerősség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A </a:t>
            </a:r>
            <a:r>
              <a:rPr lang="en-US" sz="2400" dirty="0" err="1">
                <a:latin typeface="Arial Rounded MT Bold"/>
              </a:rPr>
              <a:t>veszély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abban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rejlik</a:t>
            </a:r>
            <a:r>
              <a:rPr lang="en-US" sz="2400" dirty="0">
                <a:latin typeface="Arial Rounded MT Bold"/>
              </a:rPr>
              <a:t>, </a:t>
            </a:r>
            <a:r>
              <a:rPr lang="en-US" sz="2400" dirty="0" err="1">
                <a:latin typeface="Arial Rounded MT Bold"/>
              </a:rPr>
              <a:t>hogy</a:t>
            </a:r>
            <a:r>
              <a:rPr lang="en-US" sz="2400" dirty="0">
                <a:latin typeface="Arial Rounded MT Bold"/>
              </a:rPr>
              <a:t> a </a:t>
            </a:r>
            <a:r>
              <a:rPr lang="en-US" sz="2400" dirty="0" err="1">
                <a:latin typeface="Arial Rounded MT Bold"/>
              </a:rPr>
              <a:t>szél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erősődésével</a:t>
            </a:r>
            <a:r>
              <a:rPr lang="en-US" sz="2400" dirty="0">
                <a:latin typeface="Arial Rounded MT Bold"/>
              </a:rPr>
              <a:t> a </a:t>
            </a:r>
            <a:r>
              <a:rPr lang="en-US" sz="2400" dirty="0" err="1">
                <a:latin typeface="Arial Rounded MT Bold"/>
              </a:rPr>
              <a:t>vízen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és</a:t>
            </a:r>
            <a:r>
              <a:rPr lang="en-US" sz="2400" dirty="0">
                <a:latin typeface="Arial Rounded MT Bold"/>
              </a:rPr>
              <a:t> a </a:t>
            </a:r>
            <a:r>
              <a:rPr lang="en-US" sz="2400" dirty="0" err="1">
                <a:latin typeface="Arial Rounded MT Bold"/>
              </a:rPr>
              <a:t>vízben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tartózkodók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elsodródnak</a:t>
            </a:r>
            <a:r>
              <a:rPr lang="en-US" sz="2400" dirty="0">
                <a:latin typeface="Arial Rounded MT Bold"/>
              </a:rPr>
              <a:t> a </a:t>
            </a:r>
            <a:r>
              <a:rPr lang="en-US" sz="2400" dirty="0" err="1">
                <a:latin typeface="Arial Rounded MT Bold"/>
              </a:rPr>
              <a:t>parttól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Biztonságban tavainkon</a:t>
            </a:r>
            <a:endParaRPr/>
          </a:p>
        </p:txBody>
      </p:sp>
      <p:sp>
        <p:nvSpPr>
          <p:cNvPr id="213" name="TextShape 2"/>
          <p:cNvSpPr txBox="1"/>
          <p:nvPr/>
        </p:nvSpPr>
        <p:spPr>
          <a:xfrm>
            <a:off x="712800" y="3012120"/>
            <a:ext cx="5155200" cy="4146120"/>
          </a:xfrm>
          <a:prstGeom prst="rect">
            <a:avLst/>
          </a:prstGeom>
        </p:spPr>
        <p:txBody>
          <a:bodyPr/>
          <a:lstStyle/>
          <a:p>
            <a:pPr lvl="4">
              <a:buBlip>
                <a:blip r:embed="rId2"/>
              </a:buBlip>
            </a:pPr>
            <a:r>
              <a:rPr lang="en-US" sz="2400" dirty="0"/>
              <a:t>A BM </a:t>
            </a:r>
            <a:r>
              <a:rPr lang="en-US" sz="2400" dirty="0" err="1"/>
              <a:t>Országos</a:t>
            </a:r>
            <a:r>
              <a:rPr lang="en-US" sz="2400" dirty="0"/>
              <a:t> </a:t>
            </a:r>
            <a:r>
              <a:rPr lang="en-US" sz="2400" dirty="0" err="1"/>
              <a:t>Katasztrófavédelmi</a:t>
            </a:r>
            <a:r>
              <a:rPr lang="en-US" sz="2400" dirty="0"/>
              <a:t> </a:t>
            </a:r>
            <a:r>
              <a:rPr lang="en-US" sz="2400" dirty="0" err="1"/>
              <a:t>Főigazgatóság</a:t>
            </a:r>
            <a:r>
              <a:rPr lang="en-US" sz="2400" dirty="0"/>
              <a:t>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az</a:t>
            </a:r>
            <a:r>
              <a:rPr lang="en-US" sz="2400" dirty="0"/>
              <a:t> RSOE </a:t>
            </a:r>
            <a:r>
              <a:rPr lang="en-US" sz="2400" dirty="0" err="1"/>
              <a:t>közös</a:t>
            </a:r>
            <a:r>
              <a:rPr lang="en-US" sz="2400" dirty="0"/>
              <a:t> </a:t>
            </a:r>
            <a:r>
              <a:rPr lang="en-US" sz="2400" dirty="0" err="1"/>
              <a:t>információs</a:t>
            </a:r>
            <a:r>
              <a:rPr lang="en-US" sz="2400" dirty="0"/>
              <a:t> </a:t>
            </a:r>
            <a:r>
              <a:rPr lang="en-US" sz="2400" dirty="0" err="1"/>
              <a:t>kiadványa</a:t>
            </a:r>
            <a:endParaRPr dirty="0"/>
          </a:p>
        </p:txBody>
      </p:sp>
      <p:pic>
        <p:nvPicPr>
          <p:cNvPr id="214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68360" y="3022200"/>
            <a:ext cx="3275280" cy="3835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Viharjelzés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A </a:t>
            </a:r>
            <a:r>
              <a:rPr lang="en-US" sz="2400" dirty="0" err="1">
                <a:latin typeface="Arial Rounded MT Bold"/>
              </a:rPr>
              <a:t>viharjelzési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szezon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minden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év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április</a:t>
            </a:r>
            <a:r>
              <a:rPr lang="en-US" sz="2400" dirty="0">
                <a:latin typeface="Arial Rounded MT Bold"/>
              </a:rPr>
              <a:t> 1-én </a:t>
            </a:r>
            <a:r>
              <a:rPr lang="en-US" sz="2400" dirty="0" err="1">
                <a:latin typeface="Arial Rounded MT Bold"/>
              </a:rPr>
              <a:t>kezdődik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és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október</a:t>
            </a:r>
            <a:r>
              <a:rPr lang="en-US" sz="2400" dirty="0">
                <a:latin typeface="Arial Rounded MT Bold"/>
              </a:rPr>
              <a:t> 31-ig tart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A </a:t>
            </a:r>
            <a:r>
              <a:rPr lang="en-US" sz="2400" dirty="0" err="1">
                <a:latin typeface="Arial Rounded MT Bold"/>
              </a:rPr>
              <a:t>Belügyminisztérium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Országos</a:t>
            </a:r>
            <a:r>
              <a:rPr lang="en-US" sz="2400" dirty="0">
                <a:latin typeface="Arial Rounded MT Bold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400" dirty="0" err="1">
                <a:latin typeface="Arial Rounded MT Bold"/>
              </a:rPr>
              <a:t>Katasztrófavédelmi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Főigazgatóság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400" dirty="0" err="1">
                <a:latin typeface="Arial Rounded MT Bold"/>
              </a:rPr>
              <a:t>tulajdonában</a:t>
            </a:r>
            <a:r>
              <a:rPr lang="en-US" sz="2400" dirty="0">
                <a:latin typeface="Arial Rounded MT Bold"/>
              </a:rPr>
              <a:t> van a </a:t>
            </a:r>
            <a:r>
              <a:rPr lang="en-US" sz="2400" dirty="0" err="1">
                <a:latin typeface="Arial Rounded MT Bold"/>
              </a:rPr>
              <a:t>viharjelző</a:t>
            </a:r>
            <a:r>
              <a:rPr lang="en-US" sz="2400" dirty="0">
                <a:latin typeface="Arial Rounded MT Bold"/>
              </a:rPr>
              <a:t>
</a:t>
            </a:r>
            <a:r>
              <a:rPr lang="en-US" sz="2400" dirty="0" err="1">
                <a:latin typeface="Arial Rounded MT Bold"/>
              </a:rPr>
              <a:t>rendszer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52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63560" y="3915360"/>
            <a:ext cx="2980080" cy="29422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Viharjelzés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712800" y="3012120"/>
            <a:ext cx="7716600" cy="3388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A </a:t>
            </a:r>
            <a:r>
              <a:rPr lang="en-US" sz="2400" dirty="0" err="1">
                <a:latin typeface="Arial Rounded MT Bold"/>
              </a:rPr>
              <a:t>Rádiós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Segélyhívó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és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Infokommunikációs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Országos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Egyesület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üzemelteti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és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tartja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karban</a:t>
            </a:r>
            <a:r>
              <a:rPr lang="en-US" sz="2400" dirty="0">
                <a:latin typeface="Arial Rounded MT Bold"/>
              </a:rPr>
              <a:t> a </a:t>
            </a:r>
            <a:r>
              <a:rPr lang="en-US" sz="2400" dirty="0" err="1">
                <a:latin typeface="Arial Rounded MT Bold"/>
              </a:rPr>
              <a:t>viharjelzőket</a:t>
            </a:r>
            <a:endParaRPr dirty="0"/>
          </a:p>
        </p:txBody>
      </p:sp>
      <p:pic>
        <p:nvPicPr>
          <p:cNvPr id="155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776040" y="3833280"/>
            <a:ext cx="2950560" cy="3024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Viharjelzés</a:t>
            </a:r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323280" y="3012120"/>
            <a:ext cx="7716600" cy="3388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err="1">
                <a:latin typeface="Arial Rounded MT Bold"/>
              </a:rPr>
              <a:t>Az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Országos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Meteorológiai</a:t>
            </a:r>
            <a:r>
              <a:rPr lang="en-US" sz="2400" dirty="0">
                <a:latin typeface="Arial Rounded MT Bold"/>
              </a:rPr>
              <a:t> 
</a:t>
            </a:r>
            <a:r>
              <a:rPr lang="en-US" sz="2400" dirty="0" err="1">
                <a:latin typeface="Arial Rounded MT Bold"/>
              </a:rPr>
              <a:t>Szolgálat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határozza</a:t>
            </a:r>
            <a:r>
              <a:rPr lang="en-US" sz="2400" dirty="0">
                <a:latin typeface="Arial Rounded MT Bold"/>
              </a:rPr>
              <a:t> meg 
a </a:t>
            </a:r>
            <a:r>
              <a:rPr lang="en-US" sz="2400" dirty="0" err="1">
                <a:latin typeface="Arial Rounded MT Bold"/>
              </a:rPr>
              <a:t>kiadott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viharjelzési</a:t>
            </a:r>
            <a:r>
              <a:rPr lang="en-US" sz="2400" dirty="0">
                <a:latin typeface="Arial Rounded MT Bold"/>
              </a:rPr>
              <a:t>
 </a:t>
            </a:r>
            <a:r>
              <a:rPr lang="en-US" sz="2400" dirty="0" err="1">
                <a:latin typeface="Arial Rounded MT Bold"/>
              </a:rPr>
              <a:t>fokozatokat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és</a:t>
            </a:r>
            <a:r>
              <a:rPr lang="en-US" sz="2400" dirty="0">
                <a:latin typeface="Arial Rounded MT Bold"/>
              </a:rPr>
              <a:t> a </a:t>
            </a:r>
            <a:r>
              <a:rPr lang="en-US" sz="2400" dirty="0" err="1">
                <a:latin typeface="Arial Rounded MT Bold"/>
              </a:rPr>
              <a:t>régiókat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A </a:t>
            </a:r>
            <a:r>
              <a:rPr lang="en-US" sz="2400" dirty="0" err="1">
                <a:latin typeface="Arial Rounded MT Bold"/>
              </a:rPr>
              <a:t>rendszer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vezérelhető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Siófokról</a:t>
            </a:r>
            <a:r>
              <a:rPr lang="en-US" sz="2400" dirty="0">
                <a:latin typeface="Arial Rounded MT Bold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r>
              <a:rPr lang="en-US" sz="2400" dirty="0">
                <a:latin typeface="Arial Rounded MT Bold"/>
              </a:rPr>
              <a:t>     </a:t>
            </a:r>
            <a:r>
              <a:rPr lang="en-US" sz="2400" dirty="0" err="1">
                <a:latin typeface="Arial Rounded MT Bold"/>
              </a:rPr>
              <a:t>és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Miskolcról</a:t>
            </a:r>
            <a:r>
              <a:rPr lang="en-US" sz="2400" dirty="0">
                <a:latin typeface="Arial Rounded MT Bold"/>
              </a:rPr>
              <a:t> is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58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652120" y="3024671"/>
            <a:ext cx="3491880" cy="3794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Viharjelzés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712800" y="2819520"/>
            <a:ext cx="7716600" cy="33883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A </a:t>
            </a:r>
            <a:r>
              <a:rPr lang="en-US" sz="2400" dirty="0" err="1">
                <a:latin typeface="Arial Rounded MT Bold"/>
              </a:rPr>
              <a:t>viharjelző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berendezések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hajózási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jelzésként</a:t>
            </a:r>
            <a:r>
              <a:rPr lang="en-US" sz="2400" dirty="0">
                <a:latin typeface="Arial Rounded MT Bold"/>
              </a:rPr>
              <a:t> is </a:t>
            </a:r>
            <a:r>
              <a:rPr lang="en-US" sz="2400" dirty="0" err="1">
                <a:latin typeface="Arial Rounded MT Bold"/>
              </a:rPr>
              <a:t>funkcionálnak</a:t>
            </a:r>
            <a:r>
              <a:rPr lang="en-US" sz="2400" dirty="0">
                <a:latin typeface="Arial Rounded MT Bold"/>
              </a:rPr>
              <a:t>.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A </a:t>
            </a:r>
            <a:r>
              <a:rPr lang="en-US" sz="2400" dirty="0" err="1">
                <a:latin typeface="Arial Rounded MT Bold"/>
              </a:rPr>
              <a:t>viharjelző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állomásokat</a:t>
            </a:r>
            <a:r>
              <a:rPr lang="en-US" sz="2400" dirty="0">
                <a:latin typeface="Arial Rounded MT Bold"/>
              </a:rPr>
              <a:t> a </a:t>
            </a:r>
            <a:r>
              <a:rPr lang="en-US" sz="2400" dirty="0" err="1">
                <a:latin typeface="Arial Rounded MT Bold"/>
              </a:rPr>
              <a:t>Nemzeti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Közlekedési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Hatóság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engedélyezi</a:t>
            </a:r>
            <a:r>
              <a:rPr lang="en-US" sz="2400" dirty="0">
                <a:latin typeface="Arial Rounded MT Bold"/>
              </a:rPr>
              <a:t>.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err="1">
                <a:latin typeface="Arial Rounded MT Bold"/>
              </a:rPr>
              <a:t>Hajósoknak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szóló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hirdetményben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közzéteszi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az</a:t>
            </a:r>
            <a:r>
              <a:rPr lang="en-US" sz="2400" dirty="0">
                <a:latin typeface="Arial Rounded MT Bold"/>
              </a:rPr>
              <a:t>       </a:t>
            </a:r>
            <a:r>
              <a:rPr lang="en-US" sz="2400" dirty="0" err="1">
                <a:latin typeface="Arial Rounded MT Bold"/>
              </a:rPr>
              <a:t>állomások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pozícióját</a:t>
            </a:r>
            <a:endParaRPr dirty="0"/>
          </a:p>
        </p:txBody>
      </p:sp>
      <p:pic>
        <p:nvPicPr>
          <p:cNvPr id="16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943600" y="5310360"/>
            <a:ext cx="3089160" cy="14324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A viharjelzés</a:t>
            </a:r>
            <a:endParaRPr/>
          </a:p>
        </p:txBody>
      </p:sp>
      <p:sp>
        <p:nvSpPr>
          <p:cNvPr id="163" name="TextShape 2"/>
          <p:cNvSpPr txBox="1"/>
          <p:nvPr/>
        </p:nvSpPr>
        <p:spPr>
          <a:xfrm>
            <a:off x="142200" y="2819520"/>
            <a:ext cx="8764560" cy="3580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 err="1">
                <a:latin typeface="Arial Rounded MT Bold"/>
              </a:rPr>
              <a:t>Az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állomások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összesen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szezononként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átlagosan</a:t>
            </a:r>
            <a:r>
              <a:rPr lang="en-US" sz="2400" dirty="0">
                <a:latin typeface="Arial Rounded MT Bold"/>
              </a:rPr>
              <a:t> 19 </a:t>
            </a:r>
            <a:r>
              <a:rPr lang="en-US" sz="2400" dirty="0" err="1">
                <a:latin typeface="Arial Rounded MT Bold"/>
              </a:rPr>
              <a:t>milliót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villannak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1-2 </a:t>
            </a:r>
            <a:r>
              <a:rPr lang="en-US" sz="2400" dirty="0" err="1">
                <a:latin typeface="Arial Rounded MT Bold"/>
              </a:rPr>
              <a:t>millió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villanás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alatt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öregszik</a:t>
            </a:r>
            <a:r>
              <a:rPr lang="en-US" sz="2400" dirty="0">
                <a:latin typeface="Arial Rounded MT Bold"/>
              </a:rPr>
              <a:t> el </a:t>
            </a:r>
            <a:r>
              <a:rPr lang="en-US" sz="2400" dirty="0" err="1">
                <a:latin typeface="Arial Rounded MT Bold"/>
              </a:rPr>
              <a:t>egy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lámpatest</a:t>
            </a:r>
            <a:endParaRPr dirty="0"/>
          </a:p>
          <a:p>
            <a:pPr>
              <a:lnSpc>
                <a:spcPct val="100000"/>
              </a:lnSpc>
              <a:buBlip>
                <a:blip r:embed="rId2"/>
              </a:buBlip>
            </a:pPr>
            <a:r>
              <a:rPr lang="en-US" sz="2400" dirty="0">
                <a:latin typeface="Arial Rounded MT Bold"/>
              </a:rPr>
              <a:t>I. </a:t>
            </a:r>
            <a:r>
              <a:rPr lang="en-US" sz="2400" dirty="0" err="1">
                <a:latin typeface="Arial Rounded MT Bold"/>
              </a:rPr>
              <a:t>fokú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viharjelzés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esetében</a:t>
            </a:r>
            <a:r>
              <a:rPr lang="en-US" sz="2400" dirty="0">
                <a:latin typeface="Arial Rounded MT Bold"/>
              </a:rPr>
              <a:t> (45 </a:t>
            </a:r>
            <a:r>
              <a:rPr lang="en-US" sz="2400" dirty="0" err="1">
                <a:latin typeface="Arial Rounded MT Bold"/>
              </a:rPr>
              <a:t>villanás</a:t>
            </a:r>
            <a:r>
              <a:rPr lang="en-US" sz="2400" dirty="0">
                <a:latin typeface="Arial Rounded MT Bold"/>
              </a:rPr>
              <a:t>/ </a:t>
            </a:r>
            <a:r>
              <a:rPr lang="en-US" sz="2400" dirty="0" err="1">
                <a:latin typeface="Arial Rounded MT Bold"/>
              </a:rPr>
              <a:t>perc</a:t>
            </a:r>
            <a:r>
              <a:rPr lang="en-US" sz="2400" dirty="0">
                <a:latin typeface="Arial Rounded MT Bold"/>
              </a:rPr>
              <a:t>) 1.5 </a:t>
            </a:r>
            <a:r>
              <a:rPr lang="en-US" sz="2400" dirty="0" err="1">
                <a:latin typeface="Arial Rounded MT Bold"/>
              </a:rPr>
              <a:t>millió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villanáshoz</a:t>
            </a:r>
            <a:r>
              <a:rPr lang="en-US" sz="2400" dirty="0">
                <a:latin typeface="Arial Rounded MT Bold"/>
              </a:rPr>
              <a:t>; 33.333 </a:t>
            </a:r>
            <a:r>
              <a:rPr lang="en-US" sz="2400" dirty="0" err="1">
                <a:latin typeface="Arial Rounded MT Bold"/>
              </a:rPr>
              <a:t>perc</a:t>
            </a:r>
            <a:r>
              <a:rPr lang="en-US" sz="2400" dirty="0">
                <a:latin typeface="Arial Rounded MT Bold"/>
              </a:rPr>
              <a:t>, 556 </a:t>
            </a:r>
            <a:r>
              <a:rPr lang="en-US" sz="2400" dirty="0" err="1">
                <a:latin typeface="Arial Rounded MT Bold"/>
              </a:rPr>
              <a:t>óra</a:t>
            </a:r>
            <a:r>
              <a:rPr lang="en-US" sz="2400" dirty="0">
                <a:latin typeface="Arial Rounded MT Bold"/>
              </a:rPr>
              <a:t>, 23 </a:t>
            </a:r>
            <a:r>
              <a:rPr lang="en-US" sz="2400" dirty="0" err="1">
                <a:latin typeface="Arial Rounded MT Bold"/>
              </a:rPr>
              <a:t>és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fél</a:t>
            </a:r>
            <a:r>
              <a:rPr lang="en-US" sz="2400" dirty="0">
                <a:latin typeface="Arial Rounded MT Bold"/>
              </a:rPr>
              <a:t> nap </a:t>
            </a:r>
            <a:r>
              <a:rPr lang="en-US" sz="2400" dirty="0" err="1">
                <a:latin typeface="Arial Rounded MT Bold"/>
              </a:rPr>
              <a:t>folyamatos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villanás</a:t>
            </a:r>
            <a:r>
              <a:rPr lang="en-US" sz="2400" dirty="0">
                <a:latin typeface="Arial Rounded MT Bold"/>
              </a:rPr>
              <a:t> </a:t>
            </a:r>
            <a:r>
              <a:rPr lang="en-US" sz="2400" dirty="0" err="1">
                <a:latin typeface="Arial Rounded MT Bold"/>
              </a:rPr>
              <a:t>szükséges</a:t>
            </a:r>
            <a:r>
              <a:rPr lang="en-US" sz="2400" dirty="0">
                <a:latin typeface="Arial Rounded MT Bold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712800" y="1371600"/>
            <a:ext cx="7716600" cy="14475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ts val="1976"/>
              </a:lnSpc>
            </a:pPr>
            <a:r>
              <a:rPr lang="en-US" sz="4600">
                <a:solidFill>
                  <a:srgbClr val="FFFFFF"/>
                </a:solidFill>
                <a:latin typeface="Arial Rounded MT Bold"/>
              </a:rPr>
              <a:t>Strandi tájékoztató tábla</a:t>
            </a:r>
            <a:endParaRPr/>
          </a:p>
        </p:txBody>
      </p:sp>
      <p:pic>
        <p:nvPicPr>
          <p:cNvPr id="165" name="Content Placeholder 5"/>
          <p:cNvPicPr/>
          <p:nvPr/>
        </p:nvPicPr>
        <p:blipFill>
          <a:blip r:embed="rId2"/>
          <a:stretch>
            <a:fillRect/>
          </a:stretch>
        </p:blipFill>
        <p:spPr>
          <a:xfrm>
            <a:off x="575640" y="2819520"/>
            <a:ext cx="7853400" cy="4006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420</Words>
  <Application>Microsoft Office PowerPoint</Application>
  <PresentationFormat>Diavetítés a képernyőre (4:3 oldalarány)</PresentationFormat>
  <Paragraphs>77</Paragraphs>
  <Slides>30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30</vt:i4>
      </vt:variant>
    </vt:vector>
  </HeadingPairs>
  <TitlesOfParts>
    <vt:vector size="32" baseType="lpstr">
      <vt:lpstr>Office Theme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Admin</dc:creator>
  <cp:lastModifiedBy>TAMOP3170186</cp:lastModifiedBy>
  <cp:revision>5</cp:revision>
  <dcterms:modified xsi:type="dcterms:W3CDTF">2015-04-08T21:39:42Z</dcterms:modified>
</cp:coreProperties>
</file>